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80" r:id="rId3"/>
    <p:sldId id="293" r:id="rId4"/>
    <p:sldId id="281" r:id="rId5"/>
    <p:sldId id="282" r:id="rId6"/>
    <p:sldId id="283" r:id="rId7"/>
    <p:sldId id="284" r:id="rId8"/>
    <p:sldId id="285" r:id="rId9"/>
    <p:sldId id="302" r:id="rId10"/>
    <p:sldId id="287" r:id="rId11"/>
    <p:sldId id="299" r:id="rId12"/>
    <p:sldId id="295" r:id="rId13"/>
    <p:sldId id="296" r:id="rId14"/>
    <p:sldId id="297" r:id="rId15"/>
    <p:sldId id="298" r:id="rId16"/>
    <p:sldId id="294" r:id="rId17"/>
    <p:sldId id="301" r:id="rId18"/>
    <p:sldId id="305" r:id="rId19"/>
    <p:sldId id="304" r:id="rId20"/>
    <p:sldId id="3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69479" autoAdjust="0"/>
  </p:normalViewPr>
  <p:slideViewPr>
    <p:cSldViewPr>
      <p:cViewPr varScale="1">
        <p:scale>
          <a:sx n="46" d="100"/>
          <a:sy n="46" d="100"/>
        </p:scale>
        <p:origin x="1884" y="4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0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ropbox%20(CarbonTIME)\6%20CTIME2%20BEAR\6.2.%20Teacher%20Surveys\6.2.4%20Analysis\16-17%20Unit%20test%20analysis%20(FullPre_CI)\16-17%20Unit%20test%20analysis_Varcomp(Carbon+Inqui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ropbox%20(CarbonTIME)\6%20CTIME2%20BEAR\6.2.%20Teacher%20Surveys\6.2.4%20Analysis\16-17%20Unit%20test%20analysis%20(FullPre_CI)\16-17%20Unit%20test%20analysis%20(Carbon+Inquir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The</a:t>
            </a:r>
            <a:r>
              <a:rPr lang="en-US" sz="2400" b="1" baseline="0"/>
              <a:t> importance of </a:t>
            </a:r>
            <a:r>
              <a:rPr lang="en-US" sz="2400" b="1" i="1" baseline="0"/>
              <a:t>CTIME</a:t>
            </a:r>
            <a:r>
              <a:rPr lang="en-US" sz="2400" b="1" baseline="0"/>
              <a:t> among other factors</a:t>
            </a:r>
            <a:endParaRPr lang="en-US" sz="2400" b="1"/>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FullPreUnitPost_3UnitOrder_mTch!$F$90</c:f>
              <c:strCache>
                <c:ptCount val="1"/>
                <c:pt idx="0">
                  <c:v>System &amp; Scale Unit (1st unit)</c:v>
                </c:pt>
              </c:strCache>
            </c:strRef>
          </c:tx>
          <c:spPr>
            <a:solidFill>
              <a:schemeClr val="accent6"/>
            </a:solidFill>
            <a:ln>
              <a:noFill/>
            </a:ln>
            <a:effectLst/>
          </c:spPr>
          <c:invertIfNegative val="0"/>
          <c:cat>
            <c:strRef>
              <c:f>FullPreUnitPost_3UnitOrder_mTch!$G$88:$I$89</c:f>
              <c:strCache>
                <c:ptCount val="3"/>
                <c:pt idx="0">
                  <c:v>CTIME</c:v>
                </c:pt>
                <c:pt idx="1">
                  <c:v>Teachers</c:v>
                </c:pt>
                <c:pt idx="2">
                  <c:v>School resources (FRL)</c:v>
                </c:pt>
              </c:strCache>
            </c:strRef>
          </c:cat>
          <c:val>
            <c:numRef>
              <c:f>FullPreUnitPost_3UnitOrder_mTch!$G$90:$I$90</c:f>
              <c:numCache>
                <c:formatCode>0.00%</c:formatCode>
                <c:ptCount val="3"/>
                <c:pt idx="0">
                  <c:v>0.25619999999999998</c:v>
                </c:pt>
                <c:pt idx="1">
                  <c:v>0.11849999999999999</c:v>
                </c:pt>
                <c:pt idx="2">
                  <c:v>3.15E-2</c:v>
                </c:pt>
              </c:numCache>
            </c:numRef>
          </c:val>
          <c:extLst>
            <c:ext xmlns:c16="http://schemas.microsoft.com/office/drawing/2014/chart" uri="{C3380CC4-5D6E-409C-BE32-E72D297353CC}">
              <c16:uniqueId val="{00000000-09D8-4A97-90A6-D40B5586B9DC}"/>
            </c:ext>
          </c:extLst>
        </c:ser>
        <c:ser>
          <c:idx val="2"/>
          <c:order val="2"/>
          <c:tx>
            <c:strRef>
              <c:f>FullPreUnitPost_3UnitOrder_mTch!$F$91</c:f>
              <c:strCache>
                <c:ptCount val="1"/>
                <c:pt idx="0">
                  <c:v>Animal Unit (2nd unit)</c:v>
                </c:pt>
              </c:strCache>
            </c:strRef>
          </c:tx>
          <c:spPr>
            <a:solidFill>
              <a:schemeClr val="accent4"/>
            </a:solidFill>
            <a:ln>
              <a:noFill/>
            </a:ln>
            <a:effectLst/>
          </c:spPr>
          <c:invertIfNegative val="0"/>
          <c:cat>
            <c:strRef>
              <c:f>FullPreUnitPost_3UnitOrder_mTch!$G$88:$I$89</c:f>
              <c:strCache>
                <c:ptCount val="3"/>
                <c:pt idx="0">
                  <c:v>CTIME</c:v>
                </c:pt>
                <c:pt idx="1">
                  <c:v>Teachers</c:v>
                </c:pt>
                <c:pt idx="2">
                  <c:v>School resources (FRL)</c:v>
                </c:pt>
              </c:strCache>
            </c:strRef>
          </c:cat>
          <c:val>
            <c:numRef>
              <c:f>FullPreUnitPost_3UnitOrder_mTch!$G$91:$I$91</c:f>
              <c:numCache>
                <c:formatCode>0.00%</c:formatCode>
                <c:ptCount val="3"/>
                <c:pt idx="0">
                  <c:v>0.30430000000000001</c:v>
                </c:pt>
                <c:pt idx="1">
                  <c:v>0.13739999999999999</c:v>
                </c:pt>
                <c:pt idx="2">
                  <c:v>4.3099999999999999E-2</c:v>
                </c:pt>
              </c:numCache>
            </c:numRef>
          </c:val>
          <c:extLst>
            <c:ext xmlns:c16="http://schemas.microsoft.com/office/drawing/2014/chart" uri="{C3380CC4-5D6E-409C-BE32-E72D297353CC}">
              <c16:uniqueId val="{00000001-09D8-4A97-90A6-D40B5586B9DC}"/>
            </c:ext>
          </c:extLst>
        </c:ser>
        <c:ser>
          <c:idx val="4"/>
          <c:order val="4"/>
          <c:tx>
            <c:strRef>
              <c:f>FullPreUnitPost_3UnitOrder_mTch!$F$92</c:f>
              <c:strCache>
                <c:ptCount val="1"/>
                <c:pt idx="0">
                  <c:v>Plant Unit (3rd unit)</c:v>
                </c:pt>
              </c:strCache>
            </c:strRef>
          </c:tx>
          <c:spPr>
            <a:solidFill>
              <a:schemeClr val="accent5">
                <a:lumMod val="60000"/>
              </a:schemeClr>
            </a:solidFill>
            <a:ln>
              <a:noFill/>
            </a:ln>
            <a:effectLst/>
          </c:spPr>
          <c:invertIfNegative val="0"/>
          <c:cat>
            <c:strRef>
              <c:f>FullPreUnitPost_3UnitOrder_mTch!$G$88:$I$89</c:f>
              <c:strCache>
                <c:ptCount val="3"/>
                <c:pt idx="0">
                  <c:v>CTIME</c:v>
                </c:pt>
                <c:pt idx="1">
                  <c:v>Teachers</c:v>
                </c:pt>
                <c:pt idx="2">
                  <c:v>School resources (FRL)</c:v>
                </c:pt>
              </c:strCache>
            </c:strRef>
          </c:cat>
          <c:val>
            <c:numRef>
              <c:f>FullPreUnitPost_3UnitOrder_mTch!$G$92:$I$92</c:f>
              <c:numCache>
                <c:formatCode>0.00%</c:formatCode>
                <c:ptCount val="3"/>
                <c:pt idx="0">
                  <c:v>0.35270000000000001</c:v>
                </c:pt>
                <c:pt idx="1">
                  <c:v>0.1099</c:v>
                </c:pt>
                <c:pt idx="2">
                  <c:v>4.4600000000000001E-2</c:v>
                </c:pt>
              </c:numCache>
            </c:numRef>
          </c:val>
          <c:extLst>
            <c:ext xmlns:c16="http://schemas.microsoft.com/office/drawing/2014/chart" uri="{C3380CC4-5D6E-409C-BE32-E72D297353CC}">
              <c16:uniqueId val="{00000002-09D8-4A97-90A6-D40B5586B9DC}"/>
            </c:ext>
          </c:extLst>
        </c:ser>
        <c:dLbls>
          <c:showLegendKey val="0"/>
          <c:showVal val="0"/>
          <c:showCatName val="0"/>
          <c:showSerName val="0"/>
          <c:showPercent val="0"/>
          <c:showBubbleSize val="0"/>
        </c:dLbls>
        <c:gapWidth val="219"/>
        <c:overlap val="-27"/>
        <c:axId val="597275696"/>
        <c:axId val="597283184"/>
        <c:extLst>
          <c:ext xmlns:c15="http://schemas.microsoft.com/office/drawing/2012/chart" uri="{02D57815-91ED-43cb-92C2-25804820EDAC}">
            <c15:filteredBarSeries>
              <c15:ser>
                <c:idx val="1"/>
                <c:order val="1"/>
                <c:tx>
                  <c:strRef>
                    <c:extLst>
                      <c:ext uri="{02D57815-91ED-43cb-92C2-25804820EDAC}">
                        <c15:formulaRef>
                          <c15:sqref>FullPreUnitPost_3UnitOrder_mTch!#REF!</c15:sqref>
                        </c15:formulaRef>
                      </c:ext>
                    </c:extLst>
                    <c:strCache>
                      <c:ptCount val="1"/>
                      <c:pt idx="0">
                        <c:v>#REF!</c:v>
                      </c:pt>
                    </c:strCache>
                  </c:strRef>
                </c:tx>
                <c:spPr>
                  <a:solidFill>
                    <a:schemeClr val="accent5"/>
                  </a:solidFill>
                  <a:ln>
                    <a:noFill/>
                  </a:ln>
                  <a:effectLst/>
                </c:spPr>
                <c:invertIfNegative val="0"/>
                <c:cat>
                  <c:strRef>
                    <c:extLst>
                      <c:ext uri="{02D57815-91ED-43cb-92C2-25804820EDAC}">
                        <c15:formulaRef>
                          <c15:sqref>FullPreUnitPost_3UnitOrder_mTch!$G$88:$I$89</c15:sqref>
                        </c15:formulaRef>
                      </c:ext>
                    </c:extLst>
                    <c:strCache>
                      <c:ptCount val="3"/>
                      <c:pt idx="0">
                        <c:v>CTIME</c:v>
                      </c:pt>
                      <c:pt idx="1">
                        <c:v>Teachers</c:v>
                      </c:pt>
                      <c:pt idx="2">
                        <c:v>School resources (FRL)</c:v>
                      </c:pt>
                    </c:strCache>
                  </c:strRef>
                </c:cat>
                <c:val>
                  <c:numRef>
                    <c:extLst>
                      <c:ext uri="{02D57815-91ED-43cb-92C2-25804820EDAC}">
                        <c15:formulaRef>
                          <c15:sqref>FullPreUnitPost_3UnitOrder_mTch!#REF!</c15:sqref>
                        </c15:formulaRef>
                      </c:ext>
                    </c:extLst>
                    <c:numCache>
                      <c:formatCode>General</c:formatCode>
                      <c:ptCount val="1"/>
                      <c:pt idx="0">
                        <c:v>1</c:v>
                      </c:pt>
                    </c:numCache>
                  </c:numRef>
                </c:val>
                <c:extLst>
                  <c:ext xmlns:c16="http://schemas.microsoft.com/office/drawing/2014/chart" uri="{C3380CC4-5D6E-409C-BE32-E72D297353CC}">
                    <c16:uniqueId val="{00000003-09D8-4A97-90A6-D40B5586B9D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FullPreUnitPost_3UnitOrder_mTch!#REF!</c15:sqref>
                        </c15:formulaRef>
                      </c:ext>
                    </c:extLst>
                    <c:strCache>
                      <c:ptCount val="1"/>
                      <c:pt idx="0">
                        <c:v>#REF!</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FullPreUnitPost_3UnitOrder_mTch!$G$88:$I$89</c15:sqref>
                        </c15:formulaRef>
                      </c:ext>
                    </c:extLst>
                    <c:strCache>
                      <c:ptCount val="3"/>
                      <c:pt idx="0">
                        <c:v>CTIME</c:v>
                      </c:pt>
                      <c:pt idx="1">
                        <c:v>Teachers</c:v>
                      </c:pt>
                      <c:pt idx="2">
                        <c:v>School resources (FRL)</c:v>
                      </c:pt>
                    </c:strCache>
                  </c:strRef>
                </c:cat>
                <c:val>
                  <c:numRef>
                    <c:extLst xmlns:c15="http://schemas.microsoft.com/office/drawing/2012/chart">
                      <c:ext xmlns:c15="http://schemas.microsoft.com/office/drawing/2012/chart" uri="{02D57815-91ED-43cb-92C2-25804820EDAC}">
                        <c15:formulaRef>
                          <c15:sqref>FullPreUnitPost_3UnitOrder_mTch!#REF!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4-09D8-4A97-90A6-D40B5586B9DC}"/>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FullPreUnitPost_3UnitOrder_mTch!#REF!</c15:sqref>
                        </c15:formulaRef>
                      </c:ext>
                    </c:extLst>
                    <c:strCache>
                      <c:ptCount val="1"/>
                      <c:pt idx="0">
                        <c:v>#REF!</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FullPreUnitPost_3UnitOrder_mTch!$G$88:$I$89</c15:sqref>
                        </c15:formulaRef>
                      </c:ext>
                    </c:extLst>
                    <c:strCache>
                      <c:ptCount val="3"/>
                      <c:pt idx="0">
                        <c:v>CTIME</c:v>
                      </c:pt>
                      <c:pt idx="1">
                        <c:v>Teachers</c:v>
                      </c:pt>
                      <c:pt idx="2">
                        <c:v>School resources (FRL)</c:v>
                      </c:pt>
                    </c:strCache>
                  </c:strRef>
                </c:cat>
                <c:val>
                  <c:numRef>
                    <c:extLst xmlns:c15="http://schemas.microsoft.com/office/drawing/2012/chart">
                      <c:ext xmlns:c15="http://schemas.microsoft.com/office/drawing/2012/chart" uri="{02D57815-91ED-43cb-92C2-25804820EDAC}">
                        <c15:formulaRef>
                          <c15:sqref>FullPreUnitPost_3UnitOrder_mTch!#REF!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5-09D8-4A97-90A6-D40B5586B9DC}"/>
                  </c:ext>
                </c:extLst>
              </c15:ser>
            </c15:filteredBarSeries>
          </c:ext>
        </c:extLst>
      </c:barChart>
      <c:catAx>
        <c:axId val="59727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7283184"/>
        <c:crosses val="autoZero"/>
        <c:auto val="1"/>
        <c:lblAlgn val="ctr"/>
        <c:lblOffset val="100"/>
        <c:noMultiLvlLbl val="0"/>
      </c:catAx>
      <c:valAx>
        <c:axId val="597283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Variance</a:t>
                </a:r>
                <a:r>
                  <a:rPr lang="en-US" sz="1800" baseline="0" dirty="0"/>
                  <a:t>  Explained (%) </a:t>
                </a:r>
                <a:endParaRPr lang="en-US" sz="18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275696"/>
        <c:crosses val="autoZero"/>
        <c:crossBetween val="between"/>
      </c:valAx>
      <c:spPr>
        <a:noFill/>
        <a:ln>
          <a:noFill/>
        </a:ln>
        <a:effectLst/>
      </c:spPr>
    </c:plotArea>
    <c:legend>
      <c:legendPos val="b"/>
      <c:layout>
        <c:manualLayout>
          <c:xMode val="edge"/>
          <c:yMode val="edge"/>
          <c:x val="0.59040175286761465"/>
          <c:y val="0.22245295940075582"/>
          <c:w val="0.33704978014331216"/>
          <c:h val="0.1583242987202716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Effectiveness</a:t>
            </a:r>
            <a:r>
              <a:rPr lang="en-US" sz="2000" b="1" baseline="0"/>
              <a:t> for focus teachers (16-17)</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'6 focus teachers'!$M$10</c:f>
              <c:strCache>
                <c:ptCount val="1"/>
                <c:pt idx="0">
                  <c:v>Ms. Callahan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'6 focus teachers'!$N$9:$P$9</c:f>
              <c:strCache>
                <c:ptCount val="2"/>
                <c:pt idx="0">
                  <c:v>Full </c:v>
                </c:pt>
                <c:pt idx="1">
                  <c:v>Unit</c:v>
                </c:pt>
              </c:strCache>
            </c:strRef>
          </c:cat>
          <c:val>
            <c:numRef>
              <c:f>'6 focus teachers'!$N$10:$P$10</c:f>
              <c:numCache>
                <c:formatCode>General</c:formatCode>
                <c:ptCount val="2"/>
                <c:pt idx="0">
                  <c:v>0.52900000000000003</c:v>
                </c:pt>
                <c:pt idx="1">
                  <c:v>0.87581589999999998</c:v>
                </c:pt>
              </c:numCache>
            </c:numRef>
          </c:val>
          <c:smooth val="0"/>
          <c:extLst>
            <c:ext xmlns:c16="http://schemas.microsoft.com/office/drawing/2014/chart" uri="{C3380CC4-5D6E-409C-BE32-E72D297353CC}">
              <c16:uniqueId val="{00000000-6F5E-47E0-9DA7-62AEF2A1C102}"/>
            </c:ext>
          </c:extLst>
        </c:ser>
        <c:ser>
          <c:idx val="1"/>
          <c:order val="1"/>
          <c:tx>
            <c:strRef>
              <c:f>'6 focus teachers'!$M$11</c:f>
              <c:strCache>
                <c:ptCount val="1"/>
                <c:pt idx="0">
                  <c:v>Ms. Eaton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'6 focus teachers'!$N$9:$P$9</c:f>
              <c:strCache>
                <c:ptCount val="2"/>
                <c:pt idx="0">
                  <c:v>Full </c:v>
                </c:pt>
                <c:pt idx="1">
                  <c:v>Unit</c:v>
                </c:pt>
              </c:strCache>
            </c:strRef>
          </c:cat>
          <c:val>
            <c:numRef>
              <c:f>'6 focus teachers'!$N$11:$P$11</c:f>
              <c:numCache>
                <c:formatCode>General</c:formatCode>
                <c:ptCount val="2"/>
                <c:pt idx="0">
                  <c:v>0.501</c:v>
                </c:pt>
                <c:pt idx="1">
                  <c:v>0.85040550000000004</c:v>
                </c:pt>
              </c:numCache>
            </c:numRef>
          </c:val>
          <c:smooth val="0"/>
          <c:extLst>
            <c:ext xmlns:c16="http://schemas.microsoft.com/office/drawing/2014/chart" uri="{C3380CC4-5D6E-409C-BE32-E72D297353CC}">
              <c16:uniqueId val="{00000001-6F5E-47E0-9DA7-62AEF2A1C102}"/>
            </c:ext>
          </c:extLst>
        </c:ser>
        <c:ser>
          <c:idx val="2"/>
          <c:order val="2"/>
          <c:tx>
            <c:strRef>
              <c:f>'6 focus teachers'!$M$12</c:f>
              <c:strCache>
                <c:ptCount val="1"/>
                <c:pt idx="0">
                  <c:v>Mr. Gilbert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'6 focus teachers'!$N$9:$P$9</c:f>
              <c:strCache>
                <c:ptCount val="2"/>
                <c:pt idx="0">
                  <c:v>Full </c:v>
                </c:pt>
                <c:pt idx="1">
                  <c:v>Unit</c:v>
                </c:pt>
              </c:strCache>
            </c:strRef>
          </c:cat>
          <c:val>
            <c:numRef>
              <c:f>'6 focus teachers'!$N$12:$P$12</c:f>
              <c:numCache>
                <c:formatCode>General</c:formatCode>
                <c:ptCount val="2"/>
                <c:pt idx="0">
                  <c:v>0.52900000000000003</c:v>
                </c:pt>
                <c:pt idx="1">
                  <c:v>-0.2001173</c:v>
                </c:pt>
              </c:numCache>
            </c:numRef>
          </c:val>
          <c:smooth val="0"/>
          <c:extLst>
            <c:ext xmlns:c16="http://schemas.microsoft.com/office/drawing/2014/chart" uri="{C3380CC4-5D6E-409C-BE32-E72D297353CC}">
              <c16:uniqueId val="{00000002-6F5E-47E0-9DA7-62AEF2A1C102}"/>
            </c:ext>
          </c:extLst>
        </c:ser>
        <c:ser>
          <c:idx val="3"/>
          <c:order val="3"/>
          <c:tx>
            <c:strRef>
              <c:f>'6 focus teachers'!$M$13</c:f>
              <c:strCache>
                <c:ptCount val="1"/>
                <c:pt idx="0">
                  <c:v>Mr. Ross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'6 focus teachers'!$N$9:$P$9</c:f>
              <c:strCache>
                <c:ptCount val="2"/>
                <c:pt idx="0">
                  <c:v>Full </c:v>
                </c:pt>
                <c:pt idx="1">
                  <c:v>Unit</c:v>
                </c:pt>
              </c:strCache>
            </c:strRef>
          </c:cat>
          <c:val>
            <c:numRef>
              <c:f>'6 focus teachers'!$N$13:$P$13</c:f>
              <c:numCache>
                <c:formatCode>General</c:formatCode>
                <c:ptCount val="2"/>
                <c:pt idx="0">
                  <c:v>0.184</c:v>
                </c:pt>
                <c:pt idx="1">
                  <c:v>0.36419629999999997</c:v>
                </c:pt>
              </c:numCache>
            </c:numRef>
          </c:val>
          <c:smooth val="0"/>
          <c:extLst>
            <c:ext xmlns:c16="http://schemas.microsoft.com/office/drawing/2014/chart" uri="{C3380CC4-5D6E-409C-BE32-E72D297353CC}">
              <c16:uniqueId val="{00000003-6F5E-47E0-9DA7-62AEF2A1C102}"/>
            </c:ext>
          </c:extLst>
        </c:ser>
        <c:ser>
          <c:idx val="4"/>
          <c:order val="4"/>
          <c:tx>
            <c:strRef>
              <c:f>'6 focus teachers'!$M$14</c:f>
              <c:strCache>
                <c:ptCount val="1"/>
                <c:pt idx="0">
                  <c:v>Mr. Harris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'6 focus teachers'!$N$9:$P$9</c:f>
              <c:strCache>
                <c:ptCount val="2"/>
                <c:pt idx="0">
                  <c:v>Full </c:v>
                </c:pt>
                <c:pt idx="1">
                  <c:v>Unit</c:v>
                </c:pt>
              </c:strCache>
            </c:strRef>
          </c:cat>
          <c:val>
            <c:numRef>
              <c:f>'6 focus teachers'!$N$14:$P$14</c:f>
              <c:numCache>
                <c:formatCode>General</c:formatCode>
                <c:ptCount val="2"/>
                <c:pt idx="0">
                  <c:v>-0.308</c:v>
                </c:pt>
                <c:pt idx="1">
                  <c:v>-0.47248000000000001</c:v>
                </c:pt>
              </c:numCache>
            </c:numRef>
          </c:val>
          <c:smooth val="0"/>
          <c:extLst>
            <c:ext xmlns:c16="http://schemas.microsoft.com/office/drawing/2014/chart" uri="{C3380CC4-5D6E-409C-BE32-E72D297353CC}">
              <c16:uniqueId val="{00000004-6F5E-47E0-9DA7-62AEF2A1C102}"/>
            </c:ext>
          </c:extLst>
        </c:ser>
        <c:ser>
          <c:idx val="5"/>
          <c:order val="5"/>
          <c:tx>
            <c:strRef>
              <c:f>'6 focus teachers'!$M$15</c:f>
              <c:strCache>
                <c:ptCount val="1"/>
                <c:pt idx="0">
                  <c:v>Ms. Barton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'6 focus teachers'!$N$9:$P$9</c:f>
              <c:strCache>
                <c:ptCount val="2"/>
                <c:pt idx="0">
                  <c:v>Full </c:v>
                </c:pt>
                <c:pt idx="1">
                  <c:v>Unit</c:v>
                </c:pt>
              </c:strCache>
            </c:strRef>
          </c:cat>
          <c:val>
            <c:numRef>
              <c:f>'6 focus teachers'!$N$15:$P$15</c:f>
              <c:numCache>
                <c:formatCode>General</c:formatCode>
                <c:ptCount val="2"/>
                <c:pt idx="0">
                  <c:v>-1.36</c:v>
                </c:pt>
                <c:pt idx="1">
                  <c:v>-1.881294</c:v>
                </c:pt>
              </c:numCache>
            </c:numRef>
          </c:val>
          <c:smooth val="0"/>
          <c:extLst>
            <c:ext xmlns:c16="http://schemas.microsoft.com/office/drawing/2014/chart" uri="{C3380CC4-5D6E-409C-BE32-E72D297353CC}">
              <c16:uniqueId val="{00000005-6F5E-47E0-9DA7-62AEF2A1C102}"/>
            </c:ext>
          </c:extLst>
        </c:ser>
        <c:dLbls>
          <c:showLegendKey val="0"/>
          <c:showVal val="0"/>
          <c:showCatName val="0"/>
          <c:showSerName val="0"/>
          <c:showPercent val="0"/>
          <c:showBubbleSize val="0"/>
        </c:dLbls>
        <c:marker val="1"/>
        <c:smooth val="0"/>
        <c:axId val="409037951"/>
        <c:axId val="409032543"/>
      </c:lineChart>
      <c:catAx>
        <c:axId val="40903795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9032543"/>
        <c:crosses val="autoZero"/>
        <c:auto val="1"/>
        <c:lblAlgn val="ctr"/>
        <c:lblOffset val="100"/>
        <c:noMultiLvlLbl val="0"/>
      </c:catAx>
      <c:valAx>
        <c:axId val="4090325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0" i="0" baseline="0">
                    <a:effectLst/>
                  </a:rPr>
                  <a:t>Students’ learning gains relative to expected gains based on FRL and pretest (Logits)</a:t>
                </a:r>
                <a:endParaRPr lang="en-US">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903795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FE253-78E9-41D7-AB34-C80733B38380}"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n-US"/>
        </a:p>
      </dgm:t>
    </dgm:pt>
    <dgm:pt modelId="{97C25E3D-86F9-452B-8E82-5ACE800C637B}">
      <dgm:prSet phldrT="[Text]" custT="1"/>
      <dgm:spPr/>
      <dgm:t>
        <a:bodyPr/>
        <a:lstStyle/>
        <a:p>
          <a:r>
            <a:rPr lang="en-US" sz="1800" b="1" dirty="0"/>
            <a:t>Students’ learning outcomes (e.g.</a:t>
          </a:r>
        </a:p>
        <a:p>
          <a:r>
            <a:rPr lang="en-US" sz="1800" b="1" dirty="0"/>
            <a:t>Posttest)</a:t>
          </a:r>
        </a:p>
      </dgm:t>
    </dgm:pt>
    <dgm:pt modelId="{4EC12F66-7950-4AD6-A8B8-9F7146225589}" type="parTrans" cxnId="{0C7DE233-E3DA-400E-96DB-60FDCBF1375D}">
      <dgm:prSet/>
      <dgm:spPr/>
      <dgm:t>
        <a:bodyPr/>
        <a:lstStyle/>
        <a:p>
          <a:endParaRPr lang="en-US" sz="2000"/>
        </a:p>
      </dgm:t>
    </dgm:pt>
    <dgm:pt modelId="{53CDE4DB-0EEC-4C73-8E7F-6179ABB5C488}" type="sibTrans" cxnId="{0C7DE233-E3DA-400E-96DB-60FDCBF1375D}">
      <dgm:prSet/>
      <dgm:spPr/>
      <dgm:t>
        <a:bodyPr/>
        <a:lstStyle/>
        <a:p>
          <a:endParaRPr lang="en-US" sz="2000"/>
        </a:p>
      </dgm:t>
    </dgm:pt>
    <dgm:pt modelId="{7951A0D4-1798-4EC1-9736-1A9CE29B8A70}">
      <dgm:prSet phldrT="[Text]" custT="1"/>
      <dgm:spPr/>
      <dgm:t>
        <a:bodyPr/>
        <a:lstStyle/>
        <a:p>
          <a:r>
            <a:rPr lang="en-US" sz="1800" b="1" dirty="0"/>
            <a:t>Curricula such as </a:t>
          </a:r>
          <a:r>
            <a:rPr lang="en-US" sz="1800" b="1" i="1" dirty="0"/>
            <a:t>CTIME</a:t>
          </a:r>
        </a:p>
      </dgm:t>
    </dgm:pt>
    <dgm:pt modelId="{732F8D70-024B-4C62-9FFC-1EC8D185B66C}" type="parTrans" cxnId="{4EF42B90-22AB-4F10-9F60-208DE76D6A6F}">
      <dgm:prSet/>
      <dgm:spPr/>
      <dgm:t>
        <a:bodyPr/>
        <a:lstStyle/>
        <a:p>
          <a:endParaRPr lang="en-US" sz="2000"/>
        </a:p>
      </dgm:t>
    </dgm:pt>
    <dgm:pt modelId="{0BE08592-618A-4B2E-BF42-48204FB0D7E7}" type="sibTrans" cxnId="{4EF42B90-22AB-4F10-9F60-208DE76D6A6F}">
      <dgm:prSet/>
      <dgm:spPr/>
      <dgm:t>
        <a:bodyPr/>
        <a:lstStyle/>
        <a:p>
          <a:endParaRPr lang="en-US" sz="2000"/>
        </a:p>
      </dgm:t>
    </dgm:pt>
    <dgm:pt modelId="{D069DFF1-7CB5-4C0D-86BE-E9FE77802EDC}">
      <dgm:prSet phldrT="[Text]" custT="1"/>
      <dgm:spPr/>
      <dgm:t>
        <a:bodyPr/>
        <a:lstStyle/>
        <a:p>
          <a:r>
            <a:rPr lang="en-US" sz="1800" b="1" dirty="0"/>
            <a:t>Teacher effects</a:t>
          </a:r>
        </a:p>
      </dgm:t>
    </dgm:pt>
    <dgm:pt modelId="{A1EBCF06-EC6C-48A9-9D66-4F683F02D1B3}" type="parTrans" cxnId="{0A267B37-2C42-4C87-8DCB-F90D84E69782}">
      <dgm:prSet/>
      <dgm:spPr/>
      <dgm:t>
        <a:bodyPr/>
        <a:lstStyle/>
        <a:p>
          <a:endParaRPr lang="en-US" sz="2000"/>
        </a:p>
      </dgm:t>
    </dgm:pt>
    <dgm:pt modelId="{7FA017F9-9594-4D4F-8777-D4F3A461D317}" type="sibTrans" cxnId="{0A267B37-2C42-4C87-8DCB-F90D84E69782}">
      <dgm:prSet/>
      <dgm:spPr/>
      <dgm:t>
        <a:bodyPr/>
        <a:lstStyle/>
        <a:p>
          <a:endParaRPr lang="en-US" sz="2000"/>
        </a:p>
      </dgm:t>
    </dgm:pt>
    <dgm:pt modelId="{4003D4DA-4A01-4C00-A266-FA2901C7BADB}">
      <dgm:prSet phldrT="[Text]" custT="1"/>
      <dgm:spPr/>
      <dgm:t>
        <a:bodyPr/>
        <a:lstStyle/>
        <a:p>
          <a:r>
            <a:rPr lang="en-US" sz="1800" b="1" dirty="0"/>
            <a:t>School resources</a:t>
          </a:r>
        </a:p>
      </dgm:t>
    </dgm:pt>
    <dgm:pt modelId="{EB3DA24D-2DE8-4E0F-B05E-ABE868584155}" type="parTrans" cxnId="{78F8053D-72FE-4254-8812-8B386BF211A9}">
      <dgm:prSet/>
      <dgm:spPr/>
      <dgm:t>
        <a:bodyPr/>
        <a:lstStyle/>
        <a:p>
          <a:endParaRPr lang="en-US" sz="2000"/>
        </a:p>
      </dgm:t>
    </dgm:pt>
    <dgm:pt modelId="{817D4C7D-4955-412D-87A8-8BCE213AFBC2}" type="sibTrans" cxnId="{78F8053D-72FE-4254-8812-8B386BF211A9}">
      <dgm:prSet/>
      <dgm:spPr/>
      <dgm:t>
        <a:bodyPr/>
        <a:lstStyle/>
        <a:p>
          <a:endParaRPr lang="en-US" sz="2000"/>
        </a:p>
      </dgm:t>
    </dgm:pt>
    <dgm:pt modelId="{60D9828F-28C1-4E2D-B0C8-68B7E5E62825}">
      <dgm:prSet phldrT="[Text]" custT="1"/>
      <dgm:spPr/>
      <dgm:t>
        <a:bodyPr/>
        <a:lstStyle/>
        <a:p>
          <a:r>
            <a:rPr lang="en-US" sz="1600" b="1" dirty="0"/>
            <a:t>Students’ prior knowledge</a:t>
          </a:r>
        </a:p>
      </dgm:t>
    </dgm:pt>
    <dgm:pt modelId="{954A6B63-B58D-42EC-A19E-78C2F011B922}" type="parTrans" cxnId="{916367C2-1140-4678-B575-EF7A8A61B97B}">
      <dgm:prSet/>
      <dgm:spPr/>
      <dgm:t>
        <a:bodyPr/>
        <a:lstStyle/>
        <a:p>
          <a:endParaRPr lang="en-US" sz="2000"/>
        </a:p>
      </dgm:t>
    </dgm:pt>
    <dgm:pt modelId="{8DC001C8-ECDC-41F4-97B1-CE5CCB813FA3}" type="sibTrans" cxnId="{916367C2-1140-4678-B575-EF7A8A61B97B}">
      <dgm:prSet/>
      <dgm:spPr/>
      <dgm:t>
        <a:bodyPr/>
        <a:lstStyle/>
        <a:p>
          <a:endParaRPr lang="en-US" sz="2000"/>
        </a:p>
      </dgm:t>
    </dgm:pt>
    <dgm:pt modelId="{6636B5C1-B4CD-428C-8AF8-DBECEE6B9BD8}" type="pres">
      <dgm:prSet presAssocID="{032FE253-78E9-41D7-AB34-C80733B38380}" presName="Name0" presStyleCnt="0">
        <dgm:presLayoutVars>
          <dgm:chMax val="1"/>
          <dgm:dir/>
          <dgm:animLvl val="ctr"/>
          <dgm:resizeHandles val="exact"/>
        </dgm:presLayoutVars>
      </dgm:prSet>
      <dgm:spPr/>
    </dgm:pt>
    <dgm:pt modelId="{69E3B4F3-6711-486D-A2C0-9DDAEAC745CA}" type="pres">
      <dgm:prSet presAssocID="{97C25E3D-86F9-452B-8E82-5ACE800C637B}" presName="centerShape" presStyleLbl="node0" presStyleIdx="0" presStyleCnt="1"/>
      <dgm:spPr/>
    </dgm:pt>
    <dgm:pt modelId="{4030172B-9EA7-4720-B68F-FBF84A04C892}" type="pres">
      <dgm:prSet presAssocID="{7951A0D4-1798-4EC1-9736-1A9CE29B8A70}" presName="node" presStyleLbl="node1" presStyleIdx="0" presStyleCnt="4" custScaleX="149760" custScaleY="130671">
        <dgm:presLayoutVars>
          <dgm:bulletEnabled val="1"/>
        </dgm:presLayoutVars>
      </dgm:prSet>
      <dgm:spPr/>
    </dgm:pt>
    <dgm:pt modelId="{DE92DBC6-754F-4003-BC03-925AE6999148}" type="pres">
      <dgm:prSet presAssocID="{7951A0D4-1798-4EC1-9736-1A9CE29B8A70}" presName="dummy" presStyleCnt="0"/>
      <dgm:spPr/>
    </dgm:pt>
    <dgm:pt modelId="{76456448-8458-4F5A-963A-B56899E060FD}" type="pres">
      <dgm:prSet presAssocID="{0BE08592-618A-4B2E-BF42-48204FB0D7E7}" presName="sibTrans" presStyleLbl="sibTrans2D1" presStyleIdx="0" presStyleCnt="4"/>
      <dgm:spPr/>
    </dgm:pt>
    <dgm:pt modelId="{4BC843F5-4086-4EFB-A669-62ABEAC3FB18}" type="pres">
      <dgm:prSet presAssocID="{D069DFF1-7CB5-4C0D-86BE-E9FE77802EDC}" presName="node" presStyleLbl="node1" presStyleIdx="1" presStyleCnt="4" custScaleX="129777" custScaleY="129771">
        <dgm:presLayoutVars>
          <dgm:bulletEnabled val="1"/>
        </dgm:presLayoutVars>
      </dgm:prSet>
      <dgm:spPr/>
    </dgm:pt>
    <dgm:pt modelId="{32C9DB89-548C-4B88-B838-425DAE024F3E}" type="pres">
      <dgm:prSet presAssocID="{D069DFF1-7CB5-4C0D-86BE-E9FE77802EDC}" presName="dummy" presStyleCnt="0"/>
      <dgm:spPr/>
    </dgm:pt>
    <dgm:pt modelId="{EAE88E7C-3A8D-4C01-9C0E-7E85EFCDD4FD}" type="pres">
      <dgm:prSet presAssocID="{7FA017F9-9594-4D4F-8777-D4F3A461D317}" presName="sibTrans" presStyleLbl="sibTrans2D1" presStyleIdx="1" presStyleCnt="4"/>
      <dgm:spPr/>
    </dgm:pt>
    <dgm:pt modelId="{86DC009A-34E1-477A-A738-D2F154E0FA02}" type="pres">
      <dgm:prSet presAssocID="{4003D4DA-4A01-4C00-A266-FA2901C7BADB}" presName="node" presStyleLbl="node1" presStyleIdx="2" presStyleCnt="4" custScaleX="140264" custScaleY="137264">
        <dgm:presLayoutVars>
          <dgm:bulletEnabled val="1"/>
        </dgm:presLayoutVars>
      </dgm:prSet>
      <dgm:spPr/>
    </dgm:pt>
    <dgm:pt modelId="{41AD6C59-327E-4C26-9EF2-485DEF7B27AD}" type="pres">
      <dgm:prSet presAssocID="{4003D4DA-4A01-4C00-A266-FA2901C7BADB}" presName="dummy" presStyleCnt="0"/>
      <dgm:spPr/>
    </dgm:pt>
    <dgm:pt modelId="{C69C8187-297D-43C0-9AFF-E4E61B5B28F0}" type="pres">
      <dgm:prSet presAssocID="{817D4C7D-4955-412D-87A8-8BCE213AFBC2}" presName="sibTrans" presStyleLbl="sibTrans2D1" presStyleIdx="2" presStyleCnt="4"/>
      <dgm:spPr/>
    </dgm:pt>
    <dgm:pt modelId="{D48F6875-52B9-4749-8C67-C5A8B2B1447E}" type="pres">
      <dgm:prSet presAssocID="{60D9828F-28C1-4E2D-B0C8-68B7E5E62825}" presName="node" presStyleLbl="node1" presStyleIdx="3" presStyleCnt="4" custScaleX="131286" custScaleY="130379">
        <dgm:presLayoutVars>
          <dgm:bulletEnabled val="1"/>
        </dgm:presLayoutVars>
      </dgm:prSet>
      <dgm:spPr/>
    </dgm:pt>
    <dgm:pt modelId="{EC1AFFE7-7E3E-42C6-BFDB-2A115B058E2E}" type="pres">
      <dgm:prSet presAssocID="{60D9828F-28C1-4E2D-B0C8-68B7E5E62825}" presName="dummy" presStyleCnt="0"/>
      <dgm:spPr/>
    </dgm:pt>
    <dgm:pt modelId="{A6F6729C-C5C5-4467-B47A-99CBE91DE6B1}" type="pres">
      <dgm:prSet presAssocID="{8DC001C8-ECDC-41F4-97B1-CE5CCB813FA3}" presName="sibTrans" presStyleLbl="sibTrans2D1" presStyleIdx="3" presStyleCnt="4"/>
      <dgm:spPr/>
    </dgm:pt>
  </dgm:ptLst>
  <dgm:cxnLst>
    <dgm:cxn modelId="{95688C11-05E7-4F32-9D35-74C27D66B326}" type="presOf" srcId="{7951A0D4-1798-4EC1-9736-1A9CE29B8A70}" destId="{4030172B-9EA7-4720-B68F-FBF84A04C892}" srcOrd="0" destOrd="0" presId="urn:microsoft.com/office/officeart/2005/8/layout/radial6"/>
    <dgm:cxn modelId="{1A53B531-D83B-44FA-B64A-7409045069A3}" type="presOf" srcId="{032FE253-78E9-41D7-AB34-C80733B38380}" destId="{6636B5C1-B4CD-428C-8AF8-DBECEE6B9BD8}" srcOrd="0" destOrd="0" presId="urn:microsoft.com/office/officeart/2005/8/layout/radial6"/>
    <dgm:cxn modelId="{0C7DE233-E3DA-400E-96DB-60FDCBF1375D}" srcId="{032FE253-78E9-41D7-AB34-C80733B38380}" destId="{97C25E3D-86F9-452B-8E82-5ACE800C637B}" srcOrd="0" destOrd="0" parTransId="{4EC12F66-7950-4AD6-A8B8-9F7146225589}" sibTransId="{53CDE4DB-0EEC-4C73-8E7F-6179ABB5C488}"/>
    <dgm:cxn modelId="{0A267B37-2C42-4C87-8DCB-F90D84E69782}" srcId="{97C25E3D-86F9-452B-8E82-5ACE800C637B}" destId="{D069DFF1-7CB5-4C0D-86BE-E9FE77802EDC}" srcOrd="1" destOrd="0" parTransId="{A1EBCF06-EC6C-48A9-9D66-4F683F02D1B3}" sibTransId="{7FA017F9-9594-4D4F-8777-D4F3A461D317}"/>
    <dgm:cxn modelId="{54A6A137-CD0F-4022-907B-8FCC73F269A8}" type="presOf" srcId="{D069DFF1-7CB5-4C0D-86BE-E9FE77802EDC}" destId="{4BC843F5-4086-4EFB-A669-62ABEAC3FB18}" srcOrd="0" destOrd="0" presId="urn:microsoft.com/office/officeart/2005/8/layout/radial6"/>
    <dgm:cxn modelId="{78F8053D-72FE-4254-8812-8B386BF211A9}" srcId="{97C25E3D-86F9-452B-8E82-5ACE800C637B}" destId="{4003D4DA-4A01-4C00-A266-FA2901C7BADB}" srcOrd="2" destOrd="0" parTransId="{EB3DA24D-2DE8-4E0F-B05E-ABE868584155}" sibTransId="{817D4C7D-4955-412D-87A8-8BCE213AFBC2}"/>
    <dgm:cxn modelId="{D06D1A69-0B38-4D2D-8EE7-6448C881DADD}" type="presOf" srcId="{817D4C7D-4955-412D-87A8-8BCE213AFBC2}" destId="{C69C8187-297D-43C0-9AFF-E4E61B5B28F0}" srcOrd="0" destOrd="0" presId="urn:microsoft.com/office/officeart/2005/8/layout/radial6"/>
    <dgm:cxn modelId="{95EDEB49-342A-4969-A66C-899D59864F28}" type="presOf" srcId="{0BE08592-618A-4B2E-BF42-48204FB0D7E7}" destId="{76456448-8458-4F5A-963A-B56899E060FD}" srcOrd="0" destOrd="0" presId="urn:microsoft.com/office/officeart/2005/8/layout/radial6"/>
    <dgm:cxn modelId="{6B10A957-52A4-4E6A-8568-6FD3AB3D3CA5}" type="presOf" srcId="{7FA017F9-9594-4D4F-8777-D4F3A461D317}" destId="{EAE88E7C-3A8D-4C01-9C0E-7E85EFCDD4FD}" srcOrd="0" destOrd="0" presId="urn:microsoft.com/office/officeart/2005/8/layout/radial6"/>
    <dgm:cxn modelId="{4EF42B90-22AB-4F10-9F60-208DE76D6A6F}" srcId="{97C25E3D-86F9-452B-8E82-5ACE800C637B}" destId="{7951A0D4-1798-4EC1-9736-1A9CE29B8A70}" srcOrd="0" destOrd="0" parTransId="{732F8D70-024B-4C62-9FFC-1EC8D185B66C}" sibTransId="{0BE08592-618A-4B2E-BF42-48204FB0D7E7}"/>
    <dgm:cxn modelId="{54B6C9A7-B92B-4A66-8D4D-E132BDF02A3A}" type="presOf" srcId="{8DC001C8-ECDC-41F4-97B1-CE5CCB813FA3}" destId="{A6F6729C-C5C5-4467-B47A-99CBE91DE6B1}" srcOrd="0" destOrd="0" presId="urn:microsoft.com/office/officeart/2005/8/layout/radial6"/>
    <dgm:cxn modelId="{66AACAC1-96DF-447C-9AD8-F383C7435148}" type="presOf" srcId="{60D9828F-28C1-4E2D-B0C8-68B7E5E62825}" destId="{D48F6875-52B9-4749-8C67-C5A8B2B1447E}" srcOrd="0" destOrd="0" presId="urn:microsoft.com/office/officeart/2005/8/layout/radial6"/>
    <dgm:cxn modelId="{916367C2-1140-4678-B575-EF7A8A61B97B}" srcId="{97C25E3D-86F9-452B-8E82-5ACE800C637B}" destId="{60D9828F-28C1-4E2D-B0C8-68B7E5E62825}" srcOrd="3" destOrd="0" parTransId="{954A6B63-B58D-42EC-A19E-78C2F011B922}" sibTransId="{8DC001C8-ECDC-41F4-97B1-CE5CCB813FA3}"/>
    <dgm:cxn modelId="{92DA67C6-7A8D-40F5-9A73-E34407D3ACAB}" type="presOf" srcId="{97C25E3D-86F9-452B-8E82-5ACE800C637B}" destId="{69E3B4F3-6711-486D-A2C0-9DDAEAC745CA}" srcOrd="0" destOrd="0" presId="urn:microsoft.com/office/officeart/2005/8/layout/radial6"/>
    <dgm:cxn modelId="{2FA84CCB-CF30-4A2D-A22F-AE1FD57AF7F3}" type="presOf" srcId="{4003D4DA-4A01-4C00-A266-FA2901C7BADB}" destId="{86DC009A-34E1-477A-A738-D2F154E0FA02}" srcOrd="0" destOrd="0" presId="urn:microsoft.com/office/officeart/2005/8/layout/radial6"/>
    <dgm:cxn modelId="{CD60CD86-C27E-4EC1-9278-B238F61FF259}" type="presParOf" srcId="{6636B5C1-B4CD-428C-8AF8-DBECEE6B9BD8}" destId="{69E3B4F3-6711-486D-A2C0-9DDAEAC745CA}" srcOrd="0" destOrd="0" presId="urn:microsoft.com/office/officeart/2005/8/layout/radial6"/>
    <dgm:cxn modelId="{8B040373-D2C2-4C80-AF68-555AC3FBA205}" type="presParOf" srcId="{6636B5C1-B4CD-428C-8AF8-DBECEE6B9BD8}" destId="{4030172B-9EA7-4720-B68F-FBF84A04C892}" srcOrd="1" destOrd="0" presId="urn:microsoft.com/office/officeart/2005/8/layout/radial6"/>
    <dgm:cxn modelId="{F78C8C88-76B8-443E-B5CD-B8907F6B9A38}" type="presParOf" srcId="{6636B5C1-B4CD-428C-8AF8-DBECEE6B9BD8}" destId="{DE92DBC6-754F-4003-BC03-925AE6999148}" srcOrd="2" destOrd="0" presId="urn:microsoft.com/office/officeart/2005/8/layout/radial6"/>
    <dgm:cxn modelId="{E6E34495-56F0-4314-842D-5E2D319845AB}" type="presParOf" srcId="{6636B5C1-B4CD-428C-8AF8-DBECEE6B9BD8}" destId="{76456448-8458-4F5A-963A-B56899E060FD}" srcOrd="3" destOrd="0" presId="urn:microsoft.com/office/officeart/2005/8/layout/radial6"/>
    <dgm:cxn modelId="{CD500B6D-C6E6-482E-B0E9-02F2F11868D2}" type="presParOf" srcId="{6636B5C1-B4CD-428C-8AF8-DBECEE6B9BD8}" destId="{4BC843F5-4086-4EFB-A669-62ABEAC3FB18}" srcOrd="4" destOrd="0" presId="urn:microsoft.com/office/officeart/2005/8/layout/radial6"/>
    <dgm:cxn modelId="{4AA07851-3735-4CB0-BD0E-6B93A59454DC}" type="presParOf" srcId="{6636B5C1-B4CD-428C-8AF8-DBECEE6B9BD8}" destId="{32C9DB89-548C-4B88-B838-425DAE024F3E}" srcOrd="5" destOrd="0" presId="urn:microsoft.com/office/officeart/2005/8/layout/radial6"/>
    <dgm:cxn modelId="{F3FBA088-ACF3-4890-AEE9-8F1B3036EC6B}" type="presParOf" srcId="{6636B5C1-B4CD-428C-8AF8-DBECEE6B9BD8}" destId="{EAE88E7C-3A8D-4C01-9C0E-7E85EFCDD4FD}" srcOrd="6" destOrd="0" presId="urn:microsoft.com/office/officeart/2005/8/layout/radial6"/>
    <dgm:cxn modelId="{2D8CA361-9097-4F51-A5D9-06D363977801}" type="presParOf" srcId="{6636B5C1-B4CD-428C-8AF8-DBECEE6B9BD8}" destId="{86DC009A-34E1-477A-A738-D2F154E0FA02}" srcOrd="7" destOrd="0" presId="urn:microsoft.com/office/officeart/2005/8/layout/radial6"/>
    <dgm:cxn modelId="{C1181AEA-F04D-4149-BBE2-6160B43BCCE9}" type="presParOf" srcId="{6636B5C1-B4CD-428C-8AF8-DBECEE6B9BD8}" destId="{41AD6C59-327E-4C26-9EF2-485DEF7B27AD}" srcOrd="8" destOrd="0" presId="urn:microsoft.com/office/officeart/2005/8/layout/radial6"/>
    <dgm:cxn modelId="{07C601B7-98F2-48BE-B62F-7D5B3F8A657B}" type="presParOf" srcId="{6636B5C1-B4CD-428C-8AF8-DBECEE6B9BD8}" destId="{C69C8187-297D-43C0-9AFF-E4E61B5B28F0}" srcOrd="9" destOrd="0" presId="urn:microsoft.com/office/officeart/2005/8/layout/radial6"/>
    <dgm:cxn modelId="{0FBA9142-81D5-4A02-82F9-BA2C8B3EACEA}" type="presParOf" srcId="{6636B5C1-B4CD-428C-8AF8-DBECEE6B9BD8}" destId="{D48F6875-52B9-4749-8C67-C5A8B2B1447E}" srcOrd="10" destOrd="0" presId="urn:microsoft.com/office/officeart/2005/8/layout/radial6"/>
    <dgm:cxn modelId="{F5BE4838-8752-4F98-A1B6-5F520AD4061A}" type="presParOf" srcId="{6636B5C1-B4CD-428C-8AF8-DBECEE6B9BD8}" destId="{EC1AFFE7-7E3E-42C6-BFDB-2A115B058E2E}" srcOrd="11" destOrd="0" presId="urn:microsoft.com/office/officeart/2005/8/layout/radial6"/>
    <dgm:cxn modelId="{383213B2-D77D-4F5A-8335-865BD0B39E5A}" type="presParOf" srcId="{6636B5C1-B4CD-428C-8AF8-DBECEE6B9BD8}" destId="{A6F6729C-C5C5-4467-B47A-99CBE91DE6B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9F81B6-A73D-49A2-B67A-CFAC11C935B7}"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US"/>
        </a:p>
      </dgm:t>
    </dgm:pt>
    <dgm:pt modelId="{6ECC94EB-77FB-496C-90B8-5F302DFB784B}">
      <dgm:prSet phldrT="[Text]"/>
      <dgm:spPr/>
      <dgm:t>
        <a:bodyPr/>
        <a:lstStyle/>
        <a:p>
          <a:r>
            <a:rPr lang="en-US" dirty="0"/>
            <a:t>Science teaching practices affecting students’ learning</a:t>
          </a:r>
        </a:p>
      </dgm:t>
    </dgm:pt>
    <dgm:pt modelId="{95264EF4-E70D-438E-98EF-558D7B4B0EDD}" type="parTrans" cxnId="{A421AE82-24F8-4201-93C4-C526D9558448}">
      <dgm:prSet/>
      <dgm:spPr/>
      <dgm:t>
        <a:bodyPr/>
        <a:lstStyle/>
        <a:p>
          <a:endParaRPr lang="en-US"/>
        </a:p>
      </dgm:t>
    </dgm:pt>
    <dgm:pt modelId="{62B40273-E34A-4DA5-A56D-16B0774C170E}" type="sibTrans" cxnId="{A421AE82-24F8-4201-93C4-C526D9558448}">
      <dgm:prSet/>
      <dgm:spPr/>
      <dgm:t>
        <a:bodyPr/>
        <a:lstStyle/>
        <a:p>
          <a:endParaRPr lang="en-US"/>
        </a:p>
      </dgm:t>
    </dgm:pt>
    <dgm:pt modelId="{45ADB2D2-87D1-4FEE-893B-364DD89A7E10}">
      <dgm:prSet phldrT="[Text]"/>
      <dgm:spPr/>
      <dgm:t>
        <a:bodyPr/>
        <a:lstStyle/>
        <a:p>
          <a:r>
            <a:rPr lang="en-US" dirty="0"/>
            <a:t>Positive: </a:t>
          </a:r>
        </a:p>
        <a:p>
          <a:r>
            <a:rPr lang="en-US" dirty="0"/>
            <a:t>Record students' ideas to use again in later lessons.</a:t>
          </a:r>
        </a:p>
      </dgm:t>
    </dgm:pt>
    <dgm:pt modelId="{6EF2C6F4-495E-4823-87AB-DCAA66382D7C}" type="parTrans" cxnId="{B6968B9D-3BA4-4487-A6AB-FFAE460F70CF}">
      <dgm:prSet/>
      <dgm:spPr/>
      <dgm:t>
        <a:bodyPr/>
        <a:lstStyle/>
        <a:p>
          <a:endParaRPr lang="en-US"/>
        </a:p>
      </dgm:t>
    </dgm:pt>
    <dgm:pt modelId="{324D9C81-1FE2-4A52-A05F-A0E1D6BD2007}" type="sibTrans" cxnId="{B6968B9D-3BA4-4487-A6AB-FFAE460F70CF}">
      <dgm:prSet/>
      <dgm:spPr/>
      <dgm:t>
        <a:bodyPr/>
        <a:lstStyle/>
        <a:p>
          <a:endParaRPr lang="en-US"/>
        </a:p>
      </dgm:t>
    </dgm:pt>
    <dgm:pt modelId="{6BC4001B-AB35-4FEA-B314-36BB1A714C63}">
      <dgm:prSet phldrT="[Text]"/>
      <dgm:spPr/>
      <dgm:t>
        <a:bodyPr/>
        <a:lstStyle/>
        <a:p>
          <a:r>
            <a:rPr lang="en-US" dirty="0"/>
            <a:t>Negative: </a:t>
          </a:r>
        </a:p>
        <a:p>
          <a:r>
            <a:rPr lang="en-US" dirty="0"/>
            <a:t>Teach key vocabulary words and definitions at the beginning of a unit.</a:t>
          </a:r>
        </a:p>
        <a:p>
          <a:r>
            <a:rPr lang="en-US" dirty="0"/>
            <a:t>Explain an idea to students before having them consider evidence that relates to the idea.</a:t>
          </a:r>
        </a:p>
      </dgm:t>
    </dgm:pt>
    <dgm:pt modelId="{3C030ECA-4F7D-463D-B8B1-814A991A21DE}" type="parTrans" cxnId="{E172F946-9EF0-4D01-AE0B-89333A66CCF8}">
      <dgm:prSet/>
      <dgm:spPr/>
      <dgm:t>
        <a:bodyPr/>
        <a:lstStyle/>
        <a:p>
          <a:endParaRPr lang="en-US"/>
        </a:p>
      </dgm:t>
    </dgm:pt>
    <dgm:pt modelId="{C0A2AF67-BCDE-44E0-B99F-E1CC226331D5}" type="sibTrans" cxnId="{E172F946-9EF0-4D01-AE0B-89333A66CCF8}">
      <dgm:prSet/>
      <dgm:spPr/>
      <dgm:t>
        <a:bodyPr/>
        <a:lstStyle/>
        <a:p>
          <a:endParaRPr lang="en-US"/>
        </a:p>
      </dgm:t>
    </dgm:pt>
    <dgm:pt modelId="{F8BCFF81-A077-4790-8B78-31C9D48321C4}" type="pres">
      <dgm:prSet presAssocID="{679F81B6-A73D-49A2-B67A-CFAC11C935B7}" presName="diagram" presStyleCnt="0">
        <dgm:presLayoutVars>
          <dgm:chPref val="1"/>
          <dgm:dir/>
          <dgm:animOne val="branch"/>
          <dgm:animLvl val="lvl"/>
          <dgm:resizeHandles/>
        </dgm:presLayoutVars>
      </dgm:prSet>
      <dgm:spPr/>
    </dgm:pt>
    <dgm:pt modelId="{F1463190-BC9A-4E86-B923-8F7AC04253D2}" type="pres">
      <dgm:prSet presAssocID="{6ECC94EB-77FB-496C-90B8-5F302DFB784B}" presName="root" presStyleCnt="0"/>
      <dgm:spPr/>
    </dgm:pt>
    <dgm:pt modelId="{93EF6B43-4004-484D-9EDC-D5D1CFFA252A}" type="pres">
      <dgm:prSet presAssocID="{6ECC94EB-77FB-496C-90B8-5F302DFB784B}" presName="rootComposite" presStyleCnt="0"/>
      <dgm:spPr/>
    </dgm:pt>
    <dgm:pt modelId="{15D5E625-28A8-4320-B41A-931BBA536C51}" type="pres">
      <dgm:prSet presAssocID="{6ECC94EB-77FB-496C-90B8-5F302DFB784B}" presName="rootText" presStyleLbl="node1" presStyleIdx="0" presStyleCnt="1" custScaleX="313451"/>
      <dgm:spPr/>
    </dgm:pt>
    <dgm:pt modelId="{E211AC66-2862-4D9C-BA58-186B03337388}" type="pres">
      <dgm:prSet presAssocID="{6ECC94EB-77FB-496C-90B8-5F302DFB784B}" presName="rootConnector" presStyleLbl="node1" presStyleIdx="0" presStyleCnt="1"/>
      <dgm:spPr/>
    </dgm:pt>
    <dgm:pt modelId="{15839751-9F91-4F21-B692-7E02F6A29DDB}" type="pres">
      <dgm:prSet presAssocID="{6ECC94EB-77FB-496C-90B8-5F302DFB784B}" presName="childShape" presStyleCnt="0"/>
      <dgm:spPr/>
    </dgm:pt>
    <dgm:pt modelId="{4A7871BC-C1F9-45E3-8663-0E048BCE43DA}" type="pres">
      <dgm:prSet presAssocID="{6EF2C6F4-495E-4823-87AB-DCAA66382D7C}" presName="Name13" presStyleLbl="parChTrans1D2" presStyleIdx="0" presStyleCnt="2"/>
      <dgm:spPr/>
    </dgm:pt>
    <dgm:pt modelId="{A05AE63A-F667-4DBC-B2FA-0C7E0E0F50F3}" type="pres">
      <dgm:prSet presAssocID="{45ADB2D2-87D1-4FEE-893B-364DD89A7E10}" presName="childText" presStyleLbl="bgAcc1" presStyleIdx="0" presStyleCnt="2" custScaleX="326520">
        <dgm:presLayoutVars>
          <dgm:bulletEnabled val="1"/>
        </dgm:presLayoutVars>
      </dgm:prSet>
      <dgm:spPr/>
    </dgm:pt>
    <dgm:pt modelId="{AFD662CF-5FE9-4C98-8098-999BCFAE1C00}" type="pres">
      <dgm:prSet presAssocID="{3C030ECA-4F7D-463D-B8B1-814A991A21DE}" presName="Name13" presStyleLbl="parChTrans1D2" presStyleIdx="1" presStyleCnt="2"/>
      <dgm:spPr/>
    </dgm:pt>
    <dgm:pt modelId="{2CA70925-78DA-4799-AD7A-C4733A2ED503}" type="pres">
      <dgm:prSet presAssocID="{6BC4001B-AB35-4FEA-B314-36BB1A714C63}" presName="childText" presStyleLbl="bgAcc1" presStyleIdx="1" presStyleCnt="2" custScaleX="329285">
        <dgm:presLayoutVars>
          <dgm:bulletEnabled val="1"/>
        </dgm:presLayoutVars>
      </dgm:prSet>
      <dgm:spPr/>
    </dgm:pt>
  </dgm:ptLst>
  <dgm:cxnLst>
    <dgm:cxn modelId="{589B015C-A17D-4720-9777-88C1933A5150}" type="presOf" srcId="{6ECC94EB-77FB-496C-90B8-5F302DFB784B}" destId="{E211AC66-2862-4D9C-BA58-186B03337388}" srcOrd="1" destOrd="0" presId="urn:microsoft.com/office/officeart/2005/8/layout/hierarchy3"/>
    <dgm:cxn modelId="{1A07BA43-F282-4558-A78C-97A3B3815980}" type="presOf" srcId="{6ECC94EB-77FB-496C-90B8-5F302DFB784B}" destId="{15D5E625-28A8-4320-B41A-931BBA536C51}" srcOrd="0" destOrd="0" presId="urn:microsoft.com/office/officeart/2005/8/layout/hierarchy3"/>
    <dgm:cxn modelId="{E172F946-9EF0-4D01-AE0B-89333A66CCF8}" srcId="{6ECC94EB-77FB-496C-90B8-5F302DFB784B}" destId="{6BC4001B-AB35-4FEA-B314-36BB1A714C63}" srcOrd="1" destOrd="0" parTransId="{3C030ECA-4F7D-463D-B8B1-814A991A21DE}" sibTransId="{C0A2AF67-BCDE-44E0-B99F-E1CC226331D5}"/>
    <dgm:cxn modelId="{1F045F50-EC75-41C1-AE4B-37E2674021F7}" type="presOf" srcId="{45ADB2D2-87D1-4FEE-893B-364DD89A7E10}" destId="{A05AE63A-F667-4DBC-B2FA-0C7E0E0F50F3}" srcOrd="0" destOrd="0" presId="urn:microsoft.com/office/officeart/2005/8/layout/hierarchy3"/>
    <dgm:cxn modelId="{A421AE82-24F8-4201-93C4-C526D9558448}" srcId="{679F81B6-A73D-49A2-B67A-CFAC11C935B7}" destId="{6ECC94EB-77FB-496C-90B8-5F302DFB784B}" srcOrd="0" destOrd="0" parTransId="{95264EF4-E70D-438E-98EF-558D7B4B0EDD}" sibTransId="{62B40273-E34A-4DA5-A56D-16B0774C170E}"/>
    <dgm:cxn modelId="{B6968B9D-3BA4-4487-A6AB-FFAE460F70CF}" srcId="{6ECC94EB-77FB-496C-90B8-5F302DFB784B}" destId="{45ADB2D2-87D1-4FEE-893B-364DD89A7E10}" srcOrd="0" destOrd="0" parTransId="{6EF2C6F4-495E-4823-87AB-DCAA66382D7C}" sibTransId="{324D9C81-1FE2-4A52-A05F-A0E1D6BD2007}"/>
    <dgm:cxn modelId="{3AFA0EB1-FA5E-43BA-A0DC-D4FAEE335D0E}" type="presOf" srcId="{6BC4001B-AB35-4FEA-B314-36BB1A714C63}" destId="{2CA70925-78DA-4799-AD7A-C4733A2ED503}" srcOrd="0" destOrd="0" presId="urn:microsoft.com/office/officeart/2005/8/layout/hierarchy3"/>
    <dgm:cxn modelId="{14C354CA-0C07-4AE3-AA85-898A0B2D18B8}" type="presOf" srcId="{679F81B6-A73D-49A2-B67A-CFAC11C935B7}" destId="{F8BCFF81-A077-4790-8B78-31C9D48321C4}" srcOrd="0" destOrd="0" presId="urn:microsoft.com/office/officeart/2005/8/layout/hierarchy3"/>
    <dgm:cxn modelId="{D8495FCC-65F9-4D25-968D-2D4031F1CF8B}" type="presOf" srcId="{3C030ECA-4F7D-463D-B8B1-814A991A21DE}" destId="{AFD662CF-5FE9-4C98-8098-999BCFAE1C00}" srcOrd="0" destOrd="0" presId="urn:microsoft.com/office/officeart/2005/8/layout/hierarchy3"/>
    <dgm:cxn modelId="{5518FAD1-9A33-48D3-B4FC-1B49B4C4DE80}" type="presOf" srcId="{6EF2C6F4-495E-4823-87AB-DCAA66382D7C}" destId="{4A7871BC-C1F9-45E3-8663-0E048BCE43DA}" srcOrd="0" destOrd="0" presId="urn:microsoft.com/office/officeart/2005/8/layout/hierarchy3"/>
    <dgm:cxn modelId="{6B0F3CE2-CA68-4855-B0B7-5EDC089614B5}" type="presParOf" srcId="{F8BCFF81-A077-4790-8B78-31C9D48321C4}" destId="{F1463190-BC9A-4E86-B923-8F7AC04253D2}" srcOrd="0" destOrd="0" presId="urn:microsoft.com/office/officeart/2005/8/layout/hierarchy3"/>
    <dgm:cxn modelId="{03C746D3-55D0-481A-9DE5-C7974B3BD832}" type="presParOf" srcId="{F1463190-BC9A-4E86-B923-8F7AC04253D2}" destId="{93EF6B43-4004-484D-9EDC-D5D1CFFA252A}" srcOrd="0" destOrd="0" presId="urn:microsoft.com/office/officeart/2005/8/layout/hierarchy3"/>
    <dgm:cxn modelId="{7FBB27BB-29FE-45C1-908D-9A23B8E35D3A}" type="presParOf" srcId="{93EF6B43-4004-484D-9EDC-D5D1CFFA252A}" destId="{15D5E625-28A8-4320-B41A-931BBA536C51}" srcOrd="0" destOrd="0" presId="urn:microsoft.com/office/officeart/2005/8/layout/hierarchy3"/>
    <dgm:cxn modelId="{FAB272CC-561B-4182-B4B6-5F574C3C44DF}" type="presParOf" srcId="{93EF6B43-4004-484D-9EDC-D5D1CFFA252A}" destId="{E211AC66-2862-4D9C-BA58-186B03337388}" srcOrd="1" destOrd="0" presId="urn:microsoft.com/office/officeart/2005/8/layout/hierarchy3"/>
    <dgm:cxn modelId="{39487FD0-F13A-4B71-A14D-3E419877E811}" type="presParOf" srcId="{F1463190-BC9A-4E86-B923-8F7AC04253D2}" destId="{15839751-9F91-4F21-B692-7E02F6A29DDB}" srcOrd="1" destOrd="0" presId="urn:microsoft.com/office/officeart/2005/8/layout/hierarchy3"/>
    <dgm:cxn modelId="{C775D651-27E2-4551-9707-F52B12A6BDF8}" type="presParOf" srcId="{15839751-9F91-4F21-B692-7E02F6A29DDB}" destId="{4A7871BC-C1F9-45E3-8663-0E048BCE43DA}" srcOrd="0" destOrd="0" presId="urn:microsoft.com/office/officeart/2005/8/layout/hierarchy3"/>
    <dgm:cxn modelId="{E175763A-BAE3-4375-8D1D-E1140938EF47}" type="presParOf" srcId="{15839751-9F91-4F21-B692-7E02F6A29DDB}" destId="{A05AE63A-F667-4DBC-B2FA-0C7E0E0F50F3}" srcOrd="1" destOrd="0" presId="urn:microsoft.com/office/officeart/2005/8/layout/hierarchy3"/>
    <dgm:cxn modelId="{423DC174-A396-46F0-8E90-D7D3D3274ECE}" type="presParOf" srcId="{15839751-9F91-4F21-B692-7E02F6A29DDB}" destId="{AFD662CF-5FE9-4C98-8098-999BCFAE1C00}" srcOrd="2" destOrd="0" presId="urn:microsoft.com/office/officeart/2005/8/layout/hierarchy3"/>
    <dgm:cxn modelId="{0E0F115F-D782-4020-A38A-C59DCC872E9C}" type="presParOf" srcId="{15839751-9F91-4F21-B692-7E02F6A29DDB}" destId="{2CA70925-78DA-4799-AD7A-C4733A2ED50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6729C-C5C5-4467-B47A-99CBE91DE6B1}">
      <dsp:nvSpPr>
        <dsp:cNvPr id="0" name=""/>
        <dsp:cNvSpPr/>
      </dsp:nvSpPr>
      <dsp:spPr>
        <a:xfrm>
          <a:off x="2977639" y="515895"/>
          <a:ext cx="3578417" cy="3578417"/>
        </a:xfrm>
        <a:prstGeom prst="blockArc">
          <a:avLst>
            <a:gd name="adj1" fmla="val 10800000"/>
            <a:gd name="adj2" fmla="val 16200000"/>
            <a:gd name="adj3" fmla="val 4638"/>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9C8187-297D-43C0-9AFF-E4E61B5B28F0}">
      <dsp:nvSpPr>
        <dsp:cNvPr id="0" name=""/>
        <dsp:cNvSpPr/>
      </dsp:nvSpPr>
      <dsp:spPr>
        <a:xfrm>
          <a:off x="2977639" y="515895"/>
          <a:ext cx="3578417" cy="3578417"/>
        </a:xfrm>
        <a:prstGeom prst="blockArc">
          <a:avLst>
            <a:gd name="adj1" fmla="val 5400000"/>
            <a:gd name="adj2" fmla="val 10800000"/>
            <a:gd name="adj3" fmla="val 4638"/>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E88E7C-3A8D-4C01-9C0E-7E85EFCDD4FD}">
      <dsp:nvSpPr>
        <dsp:cNvPr id="0" name=""/>
        <dsp:cNvSpPr/>
      </dsp:nvSpPr>
      <dsp:spPr>
        <a:xfrm>
          <a:off x="2977639" y="515895"/>
          <a:ext cx="3578417" cy="3578417"/>
        </a:xfrm>
        <a:prstGeom prst="blockArc">
          <a:avLst>
            <a:gd name="adj1" fmla="val 0"/>
            <a:gd name="adj2" fmla="val 5400000"/>
            <a:gd name="adj3" fmla="val 4638"/>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456448-8458-4F5A-963A-B56899E060FD}">
      <dsp:nvSpPr>
        <dsp:cNvPr id="0" name=""/>
        <dsp:cNvSpPr/>
      </dsp:nvSpPr>
      <dsp:spPr>
        <a:xfrm>
          <a:off x="2977639" y="515895"/>
          <a:ext cx="3578417" cy="3578417"/>
        </a:xfrm>
        <a:prstGeom prst="blockArc">
          <a:avLst>
            <a:gd name="adj1" fmla="val 16200000"/>
            <a:gd name="adj2" fmla="val 0"/>
            <a:gd name="adj3" fmla="val 463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E3B4F3-6711-486D-A2C0-9DDAEAC745CA}">
      <dsp:nvSpPr>
        <dsp:cNvPr id="0" name=""/>
        <dsp:cNvSpPr/>
      </dsp:nvSpPr>
      <dsp:spPr>
        <a:xfrm>
          <a:off x="3943642" y="1481898"/>
          <a:ext cx="1646411" cy="164641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Students’ learning outcomes (e.g.</a:t>
          </a:r>
        </a:p>
        <a:p>
          <a:pPr marL="0" lvl="0" indent="0" algn="ctr" defTabSz="800100">
            <a:lnSpc>
              <a:spcPct val="90000"/>
            </a:lnSpc>
            <a:spcBef>
              <a:spcPct val="0"/>
            </a:spcBef>
            <a:spcAft>
              <a:spcPct val="35000"/>
            </a:spcAft>
            <a:buNone/>
          </a:pPr>
          <a:r>
            <a:rPr lang="en-US" sz="1800" b="1" kern="1200" dirty="0"/>
            <a:t>Posttest)</a:t>
          </a:r>
        </a:p>
      </dsp:txBody>
      <dsp:txXfrm>
        <a:off x="4184753" y="1723009"/>
        <a:ext cx="1164189" cy="1164189"/>
      </dsp:txXfrm>
    </dsp:sp>
    <dsp:sp modelId="{4030172B-9EA7-4720-B68F-FBF84A04C892}">
      <dsp:nvSpPr>
        <dsp:cNvPr id="0" name=""/>
        <dsp:cNvSpPr/>
      </dsp:nvSpPr>
      <dsp:spPr>
        <a:xfrm>
          <a:off x="3903864" y="-195598"/>
          <a:ext cx="1725965" cy="150596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Curricula such as </a:t>
          </a:r>
          <a:r>
            <a:rPr lang="en-US" sz="1800" b="1" i="1" kern="1200" dirty="0"/>
            <a:t>CTIME</a:t>
          </a:r>
        </a:p>
      </dsp:txBody>
      <dsp:txXfrm>
        <a:off x="4156626" y="24946"/>
        <a:ext cx="1220441" cy="1064879"/>
      </dsp:txXfrm>
    </dsp:sp>
    <dsp:sp modelId="{4BC843F5-4086-4EFB-A669-62ABEAC3FB18}">
      <dsp:nvSpPr>
        <dsp:cNvPr id="0" name=""/>
        <dsp:cNvSpPr/>
      </dsp:nvSpPr>
      <dsp:spPr>
        <a:xfrm>
          <a:off x="5766734" y="1557306"/>
          <a:ext cx="1495664" cy="1495594"/>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Teacher effects</a:t>
          </a:r>
        </a:p>
      </dsp:txBody>
      <dsp:txXfrm>
        <a:off x="5985769" y="1776331"/>
        <a:ext cx="1057594" cy="1057544"/>
      </dsp:txXfrm>
    </dsp:sp>
    <dsp:sp modelId="{86DC009A-34E1-477A-A738-D2F154E0FA02}">
      <dsp:nvSpPr>
        <dsp:cNvPr id="0" name=""/>
        <dsp:cNvSpPr/>
      </dsp:nvSpPr>
      <dsp:spPr>
        <a:xfrm>
          <a:off x="3958585" y="3261847"/>
          <a:ext cx="1616525" cy="1581950"/>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School resources</a:t>
          </a:r>
        </a:p>
      </dsp:txBody>
      <dsp:txXfrm>
        <a:off x="4195320" y="3493518"/>
        <a:ext cx="1143055" cy="1118608"/>
      </dsp:txXfrm>
    </dsp:sp>
    <dsp:sp modelId="{D48F6875-52B9-4749-8C67-C5A8B2B1447E}">
      <dsp:nvSpPr>
        <dsp:cNvPr id="0" name=""/>
        <dsp:cNvSpPr/>
      </dsp:nvSpPr>
      <dsp:spPr>
        <a:xfrm>
          <a:off x="2262601" y="1553803"/>
          <a:ext cx="1513055" cy="1502602"/>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Students’ prior knowledge</a:t>
          </a:r>
        </a:p>
      </dsp:txBody>
      <dsp:txXfrm>
        <a:off x="2484183" y="1773854"/>
        <a:ext cx="1069891" cy="106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5E625-28A8-4320-B41A-931BBA536C51}">
      <dsp:nvSpPr>
        <dsp:cNvPr id="0" name=""/>
        <dsp:cNvSpPr/>
      </dsp:nvSpPr>
      <dsp:spPr>
        <a:xfrm>
          <a:off x="6929" y="891038"/>
          <a:ext cx="8409304" cy="13414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kern="1200" dirty="0"/>
            <a:t>Science teaching practices affecting students’ learning</a:t>
          </a:r>
        </a:p>
      </dsp:txBody>
      <dsp:txXfrm>
        <a:off x="46217" y="930326"/>
        <a:ext cx="8330728" cy="1262830"/>
      </dsp:txXfrm>
    </dsp:sp>
    <dsp:sp modelId="{4A7871BC-C1F9-45E3-8663-0E048BCE43DA}">
      <dsp:nvSpPr>
        <dsp:cNvPr id="0" name=""/>
        <dsp:cNvSpPr/>
      </dsp:nvSpPr>
      <dsp:spPr>
        <a:xfrm>
          <a:off x="847859" y="2232445"/>
          <a:ext cx="840930" cy="1006054"/>
        </a:xfrm>
        <a:custGeom>
          <a:avLst/>
          <a:gdLst/>
          <a:ahLst/>
          <a:cxnLst/>
          <a:rect l="0" t="0" r="0" b="0"/>
          <a:pathLst>
            <a:path>
              <a:moveTo>
                <a:pt x="0" y="0"/>
              </a:moveTo>
              <a:lnTo>
                <a:pt x="0" y="1006054"/>
              </a:lnTo>
              <a:lnTo>
                <a:pt x="840930" y="100605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5AE63A-F667-4DBC-B2FA-0C7E0E0F50F3}">
      <dsp:nvSpPr>
        <dsp:cNvPr id="0" name=""/>
        <dsp:cNvSpPr/>
      </dsp:nvSpPr>
      <dsp:spPr>
        <a:xfrm>
          <a:off x="1688790" y="2567796"/>
          <a:ext cx="7007936" cy="134140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Positive: </a:t>
          </a:r>
        </a:p>
        <a:p>
          <a:pPr marL="0" lvl="0" indent="0" algn="ctr" defTabSz="800100">
            <a:lnSpc>
              <a:spcPct val="90000"/>
            </a:lnSpc>
            <a:spcBef>
              <a:spcPct val="0"/>
            </a:spcBef>
            <a:spcAft>
              <a:spcPct val="35000"/>
            </a:spcAft>
            <a:buNone/>
          </a:pPr>
          <a:r>
            <a:rPr lang="en-US" sz="1800" kern="1200" dirty="0"/>
            <a:t>Record students' ideas to use again in later lessons.</a:t>
          </a:r>
        </a:p>
      </dsp:txBody>
      <dsp:txXfrm>
        <a:off x="1728078" y="2607084"/>
        <a:ext cx="6929360" cy="1262830"/>
      </dsp:txXfrm>
    </dsp:sp>
    <dsp:sp modelId="{AFD662CF-5FE9-4C98-8098-999BCFAE1C00}">
      <dsp:nvSpPr>
        <dsp:cNvPr id="0" name=""/>
        <dsp:cNvSpPr/>
      </dsp:nvSpPr>
      <dsp:spPr>
        <a:xfrm>
          <a:off x="847859" y="2232445"/>
          <a:ext cx="840930" cy="2682812"/>
        </a:xfrm>
        <a:custGeom>
          <a:avLst/>
          <a:gdLst/>
          <a:ahLst/>
          <a:cxnLst/>
          <a:rect l="0" t="0" r="0" b="0"/>
          <a:pathLst>
            <a:path>
              <a:moveTo>
                <a:pt x="0" y="0"/>
              </a:moveTo>
              <a:lnTo>
                <a:pt x="0" y="2682812"/>
              </a:lnTo>
              <a:lnTo>
                <a:pt x="840930" y="26828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A70925-78DA-4799-AD7A-C4733A2ED503}">
      <dsp:nvSpPr>
        <dsp:cNvPr id="0" name=""/>
        <dsp:cNvSpPr/>
      </dsp:nvSpPr>
      <dsp:spPr>
        <a:xfrm>
          <a:off x="1688790" y="4244554"/>
          <a:ext cx="7067280" cy="134140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Negative: </a:t>
          </a:r>
        </a:p>
        <a:p>
          <a:pPr marL="0" lvl="0" indent="0" algn="ctr" defTabSz="800100">
            <a:lnSpc>
              <a:spcPct val="90000"/>
            </a:lnSpc>
            <a:spcBef>
              <a:spcPct val="0"/>
            </a:spcBef>
            <a:spcAft>
              <a:spcPct val="35000"/>
            </a:spcAft>
            <a:buNone/>
          </a:pPr>
          <a:r>
            <a:rPr lang="en-US" sz="1800" kern="1200" dirty="0"/>
            <a:t>Teach key vocabulary words and definitions at the beginning of a unit.</a:t>
          </a:r>
        </a:p>
        <a:p>
          <a:pPr marL="0" lvl="0" indent="0" algn="ctr" defTabSz="800100">
            <a:lnSpc>
              <a:spcPct val="90000"/>
            </a:lnSpc>
            <a:spcBef>
              <a:spcPct val="0"/>
            </a:spcBef>
            <a:spcAft>
              <a:spcPct val="35000"/>
            </a:spcAft>
            <a:buNone/>
          </a:pPr>
          <a:r>
            <a:rPr lang="en-US" sz="1800" kern="1200" dirty="0"/>
            <a:t>Explain an idea to students before having them consider evidence that relates to the idea.</a:t>
          </a:r>
        </a:p>
      </dsp:txBody>
      <dsp:txXfrm>
        <a:off x="1728078" y="4283842"/>
        <a:ext cx="6988704" cy="126283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8626AA-2B3D-4C8A-B268-136A4E20231A}" type="datetimeFigureOut">
              <a:rPr lang="en-US" smtClean="0"/>
              <a:t>4/1/2019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EF95E-635C-4083-86D9-D954A29BFA6D}" type="slidenum">
              <a:rPr lang="en-US" smtClean="0"/>
              <a:t>‹#›</a:t>
            </a:fld>
            <a:endParaRPr lang="en-US"/>
          </a:p>
        </p:txBody>
      </p:sp>
    </p:spTree>
    <p:extLst>
      <p:ext uri="{BB962C8B-B14F-4D97-AF65-F5344CB8AC3E}">
        <p14:creationId xmlns:p14="http://schemas.microsoft.com/office/powerpoint/2010/main" val="120345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93A8B-7EE8-ED4F-8F1B-960B0101C99E}" type="slidenum">
              <a:rPr lang="en-US" smtClean="0"/>
              <a:t>1</a:t>
            </a:fld>
            <a:endParaRPr lang="en-US"/>
          </a:p>
        </p:txBody>
      </p:sp>
    </p:spTree>
    <p:extLst>
      <p:ext uri="{BB962C8B-B14F-4D97-AF65-F5344CB8AC3E}">
        <p14:creationId xmlns:p14="http://schemas.microsoft.com/office/powerpoint/2010/main" val="143968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shows the distribution of gain scores for all the students </a:t>
            </a:r>
            <a:r>
              <a:rPr lang="en-US" u="none" dirty="0"/>
              <a:t>using overall posttests as the outcome measure</a:t>
            </a:r>
            <a:r>
              <a:rPr lang="en-US" dirty="0"/>
              <a:t>. We see that students vary a lot in terms of how much they </a:t>
            </a:r>
            <a:r>
              <a:rPr lang="en-US" u="none" dirty="0"/>
              <a:t>improved their test performance</a:t>
            </a:r>
            <a:r>
              <a:rPr lang="en-US" dirty="0"/>
              <a:t>. We want to know what factors help explain this variation: why students learn differently from CTIME? </a:t>
            </a:r>
          </a:p>
          <a:p>
            <a:r>
              <a:rPr lang="en-US" dirty="0"/>
              <a:t>In</a:t>
            </a:r>
            <a:r>
              <a:rPr lang="en-US" baseline="0" dirty="0"/>
              <a:t> total we have 4630 students from 78 teachers. </a:t>
            </a:r>
          </a:p>
          <a:p>
            <a:r>
              <a:rPr lang="en-US" baseline="0" dirty="0"/>
              <a:t>4001 students get positive gain scores. 2166 students get at least 1 LP gain (1.551). Average gain is 1.406. </a:t>
            </a:r>
          </a:p>
          <a:p>
            <a:r>
              <a:rPr lang="en-US" dirty="0"/>
              <a:t>This is Carbon</a:t>
            </a:r>
            <a:r>
              <a:rPr lang="en-US" baseline="0" dirty="0"/>
              <a:t> Dimension </a:t>
            </a:r>
            <a:endParaRPr lang="en-US" dirty="0"/>
          </a:p>
        </p:txBody>
      </p:sp>
      <p:sp>
        <p:nvSpPr>
          <p:cNvPr id="4" name="Slide Number Placeholder 3"/>
          <p:cNvSpPr>
            <a:spLocks noGrp="1"/>
          </p:cNvSpPr>
          <p:nvPr>
            <p:ph type="sldNum" sz="quarter" idx="10"/>
          </p:nvPr>
        </p:nvSpPr>
        <p:spPr/>
        <p:txBody>
          <a:bodyPr/>
          <a:lstStyle/>
          <a:p>
            <a:fld id="{33DEF95E-635C-4083-86D9-D954A29BFA6D}" type="slidenum">
              <a:rPr lang="en-US" smtClean="0"/>
              <a:t>11</a:t>
            </a:fld>
            <a:endParaRPr lang="en-US"/>
          </a:p>
        </p:txBody>
      </p:sp>
    </p:spTree>
    <p:extLst>
      <p:ext uri="{BB962C8B-B14F-4D97-AF65-F5344CB8AC3E}">
        <p14:creationId xmlns:p14="http://schemas.microsoft.com/office/powerpoint/2010/main" val="3994292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after a series of </a:t>
            </a:r>
            <a:r>
              <a:rPr lang="en-US" u="none" dirty="0"/>
              <a:t>analyses</a:t>
            </a:r>
            <a:r>
              <a:rPr lang="en-US" dirty="0"/>
              <a:t>, we found that three factors are important to explain how much students learn from CTIME. These three factors include: </a:t>
            </a:r>
          </a:p>
          <a:p>
            <a:pPr marL="228600" indent="-228600">
              <a:buAutoNum type="arabicParenBoth"/>
            </a:pPr>
            <a:r>
              <a:rPr lang="en-US" dirty="0"/>
              <a:t>Students’ prior knowledge</a:t>
            </a:r>
          </a:p>
          <a:p>
            <a:pPr marL="228600" indent="-228600">
              <a:buAutoNum type="arabicParenBoth"/>
            </a:pPr>
            <a:r>
              <a:rPr lang="en-US" dirty="0"/>
              <a:t>The role of different teachers</a:t>
            </a:r>
          </a:p>
          <a:p>
            <a:pPr marL="228600" indent="-228600">
              <a:buAutoNum type="arabicParenBoth"/>
            </a:pPr>
            <a:r>
              <a:rPr lang="en-US" dirty="0"/>
              <a:t>School organizational resources (measured by percentage of FRL)</a:t>
            </a:r>
          </a:p>
          <a:p>
            <a:pPr marL="228600" indent="-228600">
              <a:buAutoNum type="arabicParenBoth"/>
            </a:pPr>
            <a:endParaRPr lang="en-US" dirty="0"/>
          </a:p>
          <a:p>
            <a:pPr marL="0" indent="0">
              <a:buNone/>
            </a:pPr>
            <a:r>
              <a:rPr lang="en-US" u="none" dirty="0"/>
              <a:t>[Omit this part if short on time.]</a:t>
            </a:r>
          </a:p>
          <a:p>
            <a:pPr marL="0" indent="0">
              <a:buNone/>
            </a:pPr>
            <a:r>
              <a:rPr lang="en-US" dirty="0"/>
              <a:t>We further decompose the first factor-students’ prior knowledge into two parts: within-class and between-class. </a:t>
            </a:r>
          </a:p>
          <a:p>
            <a:pPr marL="228600" indent="-228600">
              <a:buAutoNum type="arabicParenBoth"/>
            </a:pPr>
            <a:r>
              <a:rPr lang="en-US" dirty="0"/>
              <a:t>Explain what is within-class: Assume we have two classes A and B presented here. For this boy with score 89 in class A, his within-class component is positive 1 because he is one point higher than his class average 88. In class B, there is also a boy has score 89. However, his within-class component is negative 1 because he is 1 point lower than his class average, which is 90. That is, the within-class measures how far each student deviates from his/.her class average. </a:t>
            </a:r>
          </a:p>
          <a:p>
            <a:pPr marL="228600" indent="-228600">
              <a:buAutoNum type="arabicParenBoth"/>
            </a:pPr>
            <a:r>
              <a:rPr lang="en-US" dirty="0"/>
              <a:t>The between-class is basically the average score for students. For all students in class A, their between-class is 88. For all the students in class B, their between-class is 90.  </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33DEF95E-635C-4083-86D9-D954A29BFA6D}" type="slidenum">
              <a:rPr lang="en-US" smtClean="0"/>
              <a:t>12</a:t>
            </a:fld>
            <a:endParaRPr lang="en-US"/>
          </a:p>
        </p:txBody>
      </p:sp>
    </p:spTree>
    <p:extLst>
      <p:ext uri="{BB962C8B-B14F-4D97-AF65-F5344CB8AC3E}">
        <p14:creationId xmlns:p14="http://schemas.microsoft.com/office/powerpoint/2010/main" val="2780275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shows how these important factors affect students’ learning from CTIME. </a:t>
            </a:r>
          </a:p>
          <a:p>
            <a:r>
              <a:rPr lang="en-US" dirty="0"/>
              <a:t>The within-class component in students’ prior knowledge has a negative effect on students’ learning. That is, the lower-end students in one class can learn more from CTIME. </a:t>
            </a:r>
          </a:p>
          <a:p>
            <a:r>
              <a:rPr lang="en-US" dirty="0"/>
              <a:t>The school resources have a positive effect on students’ learning. That is, when a school is in lack of school resources (reflected as a higher FRL%), the students will benefit less from CTIME. </a:t>
            </a:r>
          </a:p>
        </p:txBody>
      </p:sp>
      <p:sp>
        <p:nvSpPr>
          <p:cNvPr id="4" name="Slide Number Placeholder 3"/>
          <p:cNvSpPr>
            <a:spLocks noGrp="1"/>
          </p:cNvSpPr>
          <p:nvPr>
            <p:ph type="sldNum" sz="quarter" idx="5"/>
          </p:nvPr>
        </p:nvSpPr>
        <p:spPr/>
        <p:txBody>
          <a:bodyPr/>
          <a:lstStyle/>
          <a:p>
            <a:fld id="{33DEF95E-635C-4083-86D9-D954A29BFA6D}" type="slidenum">
              <a:rPr lang="en-US" smtClean="0"/>
              <a:t>13</a:t>
            </a:fld>
            <a:endParaRPr lang="en-US"/>
          </a:p>
        </p:txBody>
      </p:sp>
    </p:spTree>
    <p:extLst>
      <p:ext uri="{BB962C8B-B14F-4D97-AF65-F5344CB8AC3E}">
        <p14:creationId xmlns:p14="http://schemas.microsoft.com/office/powerpoint/2010/main" val="3903984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predictors we have tried include grade band and percentage of minority students. Neither of these shows a robust statistically significant effects.  </a:t>
            </a:r>
          </a:p>
        </p:txBody>
      </p:sp>
      <p:sp>
        <p:nvSpPr>
          <p:cNvPr id="4" name="Slide Number Placeholder 3"/>
          <p:cNvSpPr>
            <a:spLocks noGrp="1"/>
          </p:cNvSpPr>
          <p:nvPr>
            <p:ph type="sldNum" sz="quarter" idx="10"/>
          </p:nvPr>
        </p:nvSpPr>
        <p:spPr/>
        <p:txBody>
          <a:bodyPr/>
          <a:lstStyle/>
          <a:p>
            <a:fld id="{33DEF95E-635C-4083-86D9-D954A29BFA6D}" type="slidenum">
              <a:rPr lang="en-US" smtClean="0"/>
              <a:t>14</a:t>
            </a:fld>
            <a:endParaRPr lang="en-US"/>
          </a:p>
        </p:txBody>
      </p:sp>
    </p:spTree>
    <p:extLst>
      <p:ext uri="{BB962C8B-B14F-4D97-AF65-F5344CB8AC3E}">
        <p14:creationId xmlns:p14="http://schemas.microsoft.com/office/powerpoint/2010/main" val="194946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DEF95E-635C-4083-86D9-D954A29BFA6D}" type="slidenum">
              <a:rPr lang="en-US" smtClean="0"/>
              <a:t>15</a:t>
            </a:fld>
            <a:endParaRPr lang="en-US"/>
          </a:p>
        </p:txBody>
      </p:sp>
    </p:spTree>
    <p:extLst>
      <p:ext uri="{BB962C8B-B14F-4D97-AF65-F5344CB8AC3E}">
        <p14:creationId xmlns:p14="http://schemas.microsoft.com/office/powerpoint/2010/main" val="1547820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DEF95E-635C-4083-86D9-D954A29BFA6D}" type="slidenum">
              <a:rPr lang="en-US" smtClean="0"/>
              <a:t>16</a:t>
            </a:fld>
            <a:endParaRPr lang="en-US"/>
          </a:p>
        </p:txBody>
      </p:sp>
    </p:spTree>
    <p:extLst>
      <p:ext uri="{BB962C8B-B14F-4D97-AF65-F5344CB8AC3E}">
        <p14:creationId xmlns:p14="http://schemas.microsoft.com/office/powerpoint/2010/main" val="1211188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a:t>
            </a:r>
            <a:r>
              <a:rPr lang="en-US" u="none" dirty="0"/>
              <a:t>uses unit posttests as the outcome measure. It </a:t>
            </a:r>
            <a:r>
              <a:rPr lang="en-US" dirty="0"/>
              <a:t>shows average gain scores for teachers who have taught all of the three units: S&amp;S, plant and animal. We can tell that classrooms vary a lot in terms of the average learning gains. (N=52)</a:t>
            </a:r>
          </a:p>
        </p:txBody>
      </p:sp>
      <p:sp>
        <p:nvSpPr>
          <p:cNvPr id="4" name="Slide Number Placeholder 3"/>
          <p:cNvSpPr>
            <a:spLocks noGrp="1"/>
          </p:cNvSpPr>
          <p:nvPr>
            <p:ph type="sldNum" sz="quarter" idx="10"/>
          </p:nvPr>
        </p:nvSpPr>
        <p:spPr/>
        <p:txBody>
          <a:bodyPr/>
          <a:lstStyle/>
          <a:p>
            <a:fld id="{33DEF95E-635C-4083-86D9-D954A29BFA6D}" type="slidenum">
              <a:rPr lang="en-US" smtClean="0"/>
              <a:t>17</a:t>
            </a:fld>
            <a:endParaRPr lang="en-US"/>
          </a:p>
        </p:txBody>
      </p:sp>
    </p:spTree>
    <p:extLst>
      <p:ext uri="{BB962C8B-B14F-4D97-AF65-F5344CB8AC3E}">
        <p14:creationId xmlns:p14="http://schemas.microsoft.com/office/powerpoint/2010/main" val="4155350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a:t>
            </a:r>
            <a:r>
              <a:rPr lang="en-US" u="none" dirty="0"/>
              <a:t>our best estimates of overall effectiveness </a:t>
            </a:r>
            <a:r>
              <a:rPr lang="en-US" dirty="0"/>
              <a:t>for six focus teachers. The expected gain is calculated </a:t>
            </a:r>
            <a:r>
              <a:rPr lang="en-US" u="none" dirty="0"/>
              <a:t>using</a:t>
            </a:r>
            <a:r>
              <a:rPr lang="en-US" dirty="0"/>
              <a:t> FRL and students’ pretests </a:t>
            </a:r>
            <a:r>
              <a:rPr lang="en-US" u="none" dirty="0"/>
              <a:t>as controls</a:t>
            </a:r>
            <a:r>
              <a:rPr lang="en-US" dirty="0"/>
              <a:t>. If a teacher has a positive value here, it means that his/her students are doing better than </a:t>
            </a:r>
            <a:r>
              <a:rPr lang="en-US" u="none" dirty="0"/>
              <a:t>the expected gain</a:t>
            </a:r>
            <a:r>
              <a:rPr lang="en-US" dirty="0"/>
              <a:t>.</a:t>
            </a:r>
          </a:p>
          <a:p>
            <a:r>
              <a:rPr lang="en-US" u="none" dirty="0"/>
              <a:t>We compared results using full posttests and unit test posttests as the outcome. (We generally believe that the unit posttests provide more valid measures of teacher effectiveness.)</a:t>
            </a:r>
          </a:p>
          <a:p>
            <a:r>
              <a:rPr lang="en-US" dirty="0"/>
              <a:t>We observe that there are some consistent patterns here. That is, some teachers are better than the others in terms of effectiveness or how much they help their students learn from </a:t>
            </a:r>
            <a:r>
              <a:rPr lang="en-US" u="none" dirty="0"/>
              <a:t>CTIME using either outcome measure.</a:t>
            </a:r>
          </a:p>
          <a:p>
            <a:endParaRPr lang="en-US" u="none" dirty="0"/>
          </a:p>
          <a:p>
            <a:r>
              <a:rPr lang="en-US" u="none" dirty="0"/>
              <a:t>[Stop here if short on time.]</a:t>
            </a:r>
          </a:p>
          <a:p>
            <a:r>
              <a:rPr lang="en-US" dirty="0"/>
              <a:t>The only exception is teacher Mr. Gilbert. But we also got an explanation for this. That is, he is the only teacher who teaches all of the 6 units. The full test includes content from all 6 units. Thus for students in other teachers’ classrooms, they need to deal with these untaught content in full tests. This can help explain why Mr. Gilbert’s students perform relatively better in full test compared to unit tests. (also shows a near transfer and far transfer) This is also why we think unit tests are better measures when we want to evaluate teacher effectiveness. In fact, we also have evidence that unit tests are being treated with more effect. </a:t>
            </a:r>
          </a:p>
        </p:txBody>
      </p:sp>
      <p:sp>
        <p:nvSpPr>
          <p:cNvPr id="4" name="Slide Number Placeholder 3"/>
          <p:cNvSpPr>
            <a:spLocks noGrp="1"/>
          </p:cNvSpPr>
          <p:nvPr>
            <p:ph type="sldNum" sz="quarter" idx="10"/>
          </p:nvPr>
        </p:nvSpPr>
        <p:spPr/>
        <p:txBody>
          <a:bodyPr/>
          <a:lstStyle/>
          <a:p>
            <a:fld id="{33DEF95E-635C-4083-86D9-D954A29BFA6D}" type="slidenum">
              <a:rPr lang="en-US" smtClean="0"/>
              <a:t>18</a:t>
            </a:fld>
            <a:endParaRPr lang="en-US"/>
          </a:p>
        </p:txBody>
      </p:sp>
    </p:spTree>
    <p:extLst>
      <p:ext uri="{BB962C8B-B14F-4D97-AF65-F5344CB8AC3E}">
        <p14:creationId xmlns:p14="http://schemas.microsoft.com/office/powerpoint/2010/main" val="794332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study why teachers differ in terms of effectiveness, we try to use some survey data to explain the differences in how teachers teaches. In the survey, the teachers were asked how often they did each practice. Here we listed three teaching practices that have shown </a:t>
            </a:r>
            <a:r>
              <a:rPr lang="en-US" u="none" dirty="0"/>
              <a:t>consistent relationships with students’ gain scores.</a:t>
            </a:r>
          </a:p>
          <a:p>
            <a:endParaRPr lang="en-US" u="none" dirty="0"/>
          </a:p>
          <a:p>
            <a:r>
              <a:rPr lang="en-US" dirty="0"/>
              <a:t>The “positive” practice “Record…” shows a positive relationship with students’ learning. That is, the more often teacher reports doing this practice, the higher their students’ learning gains. </a:t>
            </a:r>
          </a:p>
          <a:p>
            <a:r>
              <a:rPr lang="en-US" dirty="0"/>
              <a:t>On the contrary, we found there are two negative practices that can reduce students’ learning growth. These two practices are: “Teach….” &amp; “Explain…”. </a:t>
            </a:r>
          </a:p>
          <a:p>
            <a:endParaRPr lang="en-US" dirty="0"/>
          </a:p>
          <a:p>
            <a:r>
              <a:rPr lang="en-US" dirty="0"/>
              <a:t>In following presentations based on classroom video and teacher interview data, we will learn more about </a:t>
            </a:r>
            <a:r>
              <a:rPr lang="en-US" u="none" dirty="0"/>
              <a:t>how teachers</a:t>
            </a:r>
            <a:r>
              <a:rPr lang="en-US" dirty="0"/>
              <a:t> differ and how their difference</a:t>
            </a:r>
            <a:r>
              <a:rPr lang="en-US" u="none" dirty="0"/>
              <a:t>s</a:t>
            </a:r>
            <a:r>
              <a:rPr lang="en-US" dirty="0"/>
              <a:t> may relate to how much their students learn. </a:t>
            </a:r>
          </a:p>
        </p:txBody>
      </p:sp>
      <p:sp>
        <p:nvSpPr>
          <p:cNvPr id="4" name="Slide Number Placeholder 3"/>
          <p:cNvSpPr>
            <a:spLocks noGrp="1"/>
          </p:cNvSpPr>
          <p:nvPr>
            <p:ph type="sldNum" sz="quarter" idx="5"/>
          </p:nvPr>
        </p:nvSpPr>
        <p:spPr/>
        <p:txBody>
          <a:bodyPr/>
          <a:lstStyle/>
          <a:p>
            <a:fld id="{33DEF95E-635C-4083-86D9-D954A29BFA6D}" type="slidenum">
              <a:rPr lang="en-US" smtClean="0"/>
              <a:t>19</a:t>
            </a:fld>
            <a:endParaRPr lang="en-US"/>
          </a:p>
        </p:txBody>
      </p:sp>
    </p:spTree>
    <p:extLst>
      <p:ext uri="{BB962C8B-B14F-4D97-AF65-F5344CB8AC3E}">
        <p14:creationId xmlns:p14="http://schemas.microsoft.com/office/powerpoint/2010/main" val="58780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Thanks to the National Science Foundation for funding </a:t>
            </a:r>
            <a:r>
              <a:rPr lang="en-US"/>
              <a:t>this research.</a:t>
            </a:r>
            <a:endParaRPr lang="en-US" dirty="0"/>
          </a:p>
        </p:txBody>
      </p:sp>
      <p:sp>
        <p:nvSpPr>
          <p:cNvPr id="4" name="Slide Number Placeholder 3"/>
          <p:cNvSpPr>
            <a:spLocks noGrp="1"/>
          </p:cNvSpPr>
          <p:nvPr>
            <p:ph type="sldNum" sz="quarter" idx="10"/>
          </p:nvPr>
        </p:nvSpPr>
        <p:spPr/>
        <p:txBody>
          <a:bodyPr/>
          <a:lstStyle/>
          <a:p>
            <a:fld id="{53493A8B-7EE8-ED4F-8F1B-960B0101C99E}" type="slidenum">
              <a:rPr lang="en-US" smtClean="0"/>
              <a:t>20</a:t>
            </a:fld>
            <a:endParaRPr lang="en-US"/>
          </a:p>
        </p:txBody>
      </p:sp>
    </p:spTree>
    <p:extLst>
      <p:ext uri="{BB962C8B-B14F-4D97-AF65-F5344CB8AC3E}">
        <p14:creationId xmlns:p14="http://schemas.microsoft.com/office/powerpoint/2010/main" val="210416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three research questions that I will discuss in following presentations. </a:t>
            </a:r>
          </a:p>
        </p:txBody>
      </p:sp>
      <p:sp>
        <p:nvSpPr>
          <p:cNvPr id="4" name="Slide Number Placeholder 3"/>
          <p:cNvSpPr>
            <a:spLocks noGrp="1"/>
          </p:cNvSpPr>
          <p:nvPr>
            <p:ph type="sldNum" sz="quarter" idx="10"/>
          </p:nvPr>
        </p:nvSpPr>
        <p:spPr/>
        <p:txBody>
          <a:bodyPr/>
          <a:lstStyle/>
          <a:p>
            <a:fld id="{33DEF95E-635C-4083-86D9-D954A29BFA6D}" type="slidenum">
              <a:rPr lang="en-US" smtClean="0"/>
              <a:t>2</a:t>
            </a:fld>
            <a:endParaRPr lang="en-US"/>
          </a:p>
        </p:txBody>
      </p:sp>
    </p:spTree>
    <p:extLst>
      <p:ext uri="{BB962C8B-B14F-4D97-AF65-F5344CB8AC3E}">
        <p14:creationId xmlns:p14="http://schemas.microsoft.com/office/powerpoint/2010/main" val="244352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DEF95E-635C-4083-86D9-D954A29BFA6D}" type="slidenum">
              <a:rPr lang="en-US" smtClean="0"/>
              <a:t>3</a:t>
            </a:fld>
            <a:endParaRPr lang="en-US"/>
          </a:p>
        </p:txBody>
      </p:sp>
    </p:spTree>
    <p:extLst>
      <p:ext uri="{BB962C8B-B14F-4D97-AF65-F5344CB8AC3E}">
        <p14:creationId xmlns:p14="http://schemas.microsoft.com/office/powerpoint/2010/main" val="169294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there are many factors that may affect students’ learning outcomes, such as curricula like CTIME, the role of teachers, school resources and students’ prior knowledge. But we want to figure out the unique contributions made by CTIME and compare its importance with other factors. </a:t>
            </a:r>
          </a:p>
        </p:txBody>
      </p:sp>
      <p:sp>
        <p:nvSpPr>
          <p:cNvPr id="4" name="Slide Number Placeholder 3"/>
          <p:cNvSpPr>
            <a:spLocks noGrp="1"/>
          </p:cNvSpPr>
          <p:nvPr>
            <p:ph type="sldNum" sz="quarter" idx="10"/>
          </p:nvPr>
        </p:nvSpPr>
        <p:spPr/>
        <p:txBody>
          <a:bodyPr/>
          <a:lstStyle/>
          <a:p>
            <a:fld id="{33DEF95E-635C-4083-86D9-D954A29BFA6D}" type="slidenum">
              <a:rPr lang="en-US" smtClean="0"/>
              <a:t>4</a:t>
            </a:fld>
            <a:endParaRPr lang="en-US"/>
          </a:p>
        </p:txBody>
      </p:sp>
    </p:spTree>
    <p:extLst>
      <p:ext uri="{BB962C8B-B14F-4D97-AF65-F5344CB8AC3E}">
        <p14:creationId xmlns:p14="http://schemas.microsoft.com/office/powerpoint/2010/main" val="272490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CTIME, we have two approaches to answer this question.</a:t>
            </a:r>
          </a:p>
          <a:p>
            <a:r>
              <a:rPr lang="en-US" dirty="0"/>
              <a:t>The first is to compare pre and post from the same students taught by same teachers with CTIME. That is, we measure students’ proficiency before they learned CTIME and then measure their proficiency again after they learned CTIME. By comparing their pretests and posttests, we can learn about their progress by learning CTIME. </a:t>
            </a:r>
          </a:p>
          <a:p>
            <a:r>
              <a:rPr lang="en-US" dirty="0"/>
              <a:t>Alternatively, in the second approach, we compare posttests from two groups pf students taught by same teachers but with different </a:t>
            </a:r>
            <a:r>
              <a:rPr lang="en-US" u="none" dirty="0"/>
              <a:t>curricula</a:t>
            </a:r>
            <a:r>
              <a:rPr lang="en-US" dirty="0"/>
              <a:t>. One group of students </a:t>
            </a:r>
            <a:r>
              <a:rPr lang="en-US" u="none" dirty="0"/>
              <a:t>studied</a:t>
            </a:r>
            <a:r>
              <a:rPr lang="en-US" dirty="0"/>
              <a:t> CTIME while the other group </a:t>
            </a:r>
            <a:r>
              <a:rPr lang="en-US" u="none" dirty="0"/>
              <a:t>studied</a:t>
            </a:r>
            <a:r>
              <a:rPr lang="en-US" dirty="0"/>
              <a:t> other </a:t>
            </a:r>
            <a:r>
              <a:rPr lang="en-US" u="none" dirty="0"/>
              <a:t>curricula</a:t>
            </a:r>
            <a:r>
              <a:rPr lang="en-US" dirty="0"/>
              <a:t>. By comparing how different these two groups of students performed in the posttests, we can study how CTIME helped students learn compared to other </a:t>
            </a:r>
            <a:r>
              <a:rPr lang="en-US" u="none" dirty="0"/>
              <a:t>curricula</a:t>
            </a:r>
            <a:r>
              <a:rPr lang="en-US" dirty="0"/>
              <a:t>. </a:t>
            </a:r>
          </a:p>
        </p:txBody>
      </p:sp>
      <p:sp>
        <p:nvSpPr>
          <p:cNvPr id="4" name="Slide Number Placeholder 3"/>
          <p:cNvSpPr>
            <a:spLocks noGrp="1"/>
          </p:cNvSpPr>
          <p:nvPr>
            <p:ph type="sldNum" sz="quarter" idx="5"/>
          </p:nvPr>
        </p:nvSpPr>
        <p:spPr/>
        <p:txBody>
          <a:bodyPr/>
          <a:lstStyle/>
          <a:p>
            <a:fld id="{33DEF95E-635C-4083-86D9-D954A29BFA6D}" type="slidenum">
              <a:rPr lang="en-US" smtClean="0"/>
              <a:t>5</a:t>
            </a:fld>
            <a:endParaRPr lang="en-US"/>
          </a:p>
        </p:txBody>
      </p:sp>
    </p:spTree>
    <p:extLst>
      <p:ext uri="{BB962C8B-B14F-4D97-AF65-F5344CB8AC3E}">
        <p14:creationId xmlns:p14="http://schemas.microsoft.com/office/powerpoint/2010/main" val="1016012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DEF95E-635C-4083-86D9-D954A29BFA6D}" type="slidenum">
              <a:rPr lang="en-US" smtClean="0"/>
              <a:t>6</a:t>
            </a:fld>
            <a:endParaRPr lang="en-US"/>
          </a:p>
        </p:txBody>
      </p:sp>
    </p:spTree>
    <p:extLst>
      <p:ext uri="{BB962C8B-B14F-4D97-AF65-F5344CB8AC3E}">
        <p14:creationId xmlns:p14="http://schemas.microsoft.com/office/powerpoint/2010/main" val="93268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some results from these two approaches. </a:t>
            </a:r>
          </a:p>
          <a:p>
            <a:r>
              <a:rPr lang="en-US" dirty="0"/>
              <a:t>This figure shows the findings from the first approach, where we compare the pretest and posttest for the students who learned CTIME. </a:t>
            </a:r>
          </a:p>
          <a:p>
            <a:r>
              <a:rPr lang="en-US" dirty="0"/>
              <a:t>The blue part shows the distribution of pretest and the pink part shows the distribution of posttests. If we compare these two parts, we can see that students’ proficiency level increased from pretest to posttest. </a:t>
            </a:r>
          </a:p>
          <a:p>
            <a:r>
              <a:rPr lang="en-US" u="none" dirty="0">
                <a:solidFill>
                  <a:srgbClr val="FF0000"/>
                </a:solidFill>
              </a:rPr>
              <a:t>The unit of analysis on the X axis is logits, an IRT-based measure of overall student proficiency, with 0 as the grand mean for all students.</a:t>
            </a:r>
          </a:p>
          <a:p>
            <a:r>
              <a:rPr lang="en-US" dirty="0"/>
              <a:t>The average increased from -0.6 to </a:t>
            </a:r>
            <a:r>
              <a:rPr lang="en-US" u="none" dirty="0"/>
              <a:t>0.7, which is a gain of about 1 level on our learning progression framework.</a:t>
            </a:r>
            <a:r>
              <a:rPr lang="en-US" dirty="0"/>
              <a:t> Also more students achieved LV3 and LV4 (</a:t>
            </a:r>
            <a:r>
              <a:rPr lang="en-US" u="none" dirty="0"/>
              <a:t>the two highest levels in our learning progression framework)</a:t>
            </a:r>
            <a:r>
              <a:rPr lang="en-US" dirty="0"/>
              <a:t> from pretest to posttest. </a:t>
            </a:r>
          </a:p>
          <a:p>
            <a:r>
              <a:rPr lang="en-US" u="none" dirty="0"/>
              <a:t>LV3:</a:t>
            </a:r>
            <a:r>
              <a:rPr lang="en-US" u="none" baseline="0" dirty="0"/>
              <a:t> from 14% to 66%</a:t>
            </a:r>
          </a:p>
          <a:p>
            <a:r>
              <a:rPr lang="en-US" u="none" baseline="0" dirty="0"/>
              <a:t>LV4: from 0.3% to 25%</a:t>
            </a:r>
          </a:p>
        </p:txBody>
      </p:sp>
      <p:sp>
        <p:nvSpPr>
          <p:cNvPr id="4" name="Slide Number Placeholder 3"/>
          <p:cNvSpPr>
            <a:spLocks noGrp="1"/>
          </p:cNvSpPr>
          <p:nvPr>
            <p:ph type="sldNum" sz="quarter" idx="10"/>
          </p:nvPr>
        </p:nvSpPr>
        <p:spPr/>
        <p:txBody>
          <a:bodyPr/>
          <a:lstStyle/>
          <a:p>
            <a:fld id="{33DEF95E-635C-4083-86D9-D954A29BFA6D}" type="slidenum">
              <a:rPr lang="en-US" smtClean="0"/>
              <a:t>7</a:t>
            </a:fld>
            <a:endParaRPr lang="en-US"/>
          </a:p>
        </p:txBody>
      </p:sp>
    </p:spTree>
    <p:extLst>
      <p:ext uri="{BB962C8B-B14F-4D97-AF65-F5344CB8AC3E}">
        <p14:creationId xmlns:p14="http://schemas.microsoft.com/office/powerpoint/2010/main" val="1751855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findings from the second approach, where we compare students who </a:t>
            </a:r>
            <a:r>
              <a:rPr lang="en-US" u="none" dirty="0"/>
              <a:t>studied</a:t>
            </a:r>
            <a:r>
              <a:rPr lang="en-US" dirty="0"/>
              <a:t> CTIME with students who </a:t>
            </a:r>
            <a:r>
              <a:rPr lang="en-US" u="none" dirty="0"/>
              <a:t>studied</a:t>
            </a:r>
            <a:r>
              <a:rPr lang="en-US" dirty="0"/>
              <a:t> other </a:t>
            </a:r>
            <a:r>
              <a:rPr lang="en-US" u="none" dirty="0"/>
              <a:t>curricula.</a:t>
            </a:r>
            <a:r>
              <a:rPr lang="en-US" dirty="0"/>
              <a:t> The blue part shows posttest distribution for students </a:t>
            </a:r>
            <a:r>
              <a:rPr lang="en-US" u="none" dirty="0"/>
              <a:t>studied</a:t>
            </a:r>
            <a:r>
              <a:rPr lang="en-US" dirty="0"/>
              <a:t> other </a:t>
            </a:r>
            <a:r>
              <a:rPr lang="en-US" u="none" dirty="0"/>
              <a:t>curricula</a:t>
            </a:r>
            <a:r>
              <a:rPr lang="en-US" dirty="0"/>
              <a:t>. The pink part shows the distribution for students who </a:t>
            </a:r>
            <a:r>
              <a:rPr lang="en-US" u="none" dirty="0"/>
              <a:t>studied</a:t>
            </a:r>
            <a:r>
              <a:rPr lang="en-US" dirty="0"/>
              <a:t> CTIME. We can tell that students who </a:t>
            </a:r>
            <a:r>
              <a:rPr lang="en-US" u="none" dirty="0"/>
              <a:t>studied</a:t>
            </a:r>
            <a:r>
              <a:rPr lang="en-US" dirty="0"/>
              <a:t> CTIME performed much better in posttest than students who </a:t>
            </a:r>
            <a:r>
              <a:rPr lang="en-US" u="none" dirty="0"/>
              <a:t>studied</a:t>
            </a:r>
            <a:r>
              <a:rPr lang="en-US" dirty="0"/>
              <a:t> other </a:t>
            </a:r>
            <a:r>
              <a:rPr lang="en-US" u="none" dirty="0"/>
              <a:t>curricula</a:t>
            </a:r>
            <a:r>
              <a:rPr lang="en-US" dirty="0"/>
              <a:t>. The average difference is around 1.2 logits. We can also see that more students can achieve LV3 and LV4 in the CTIME group. </a:t>
            </a:r>
          </a:p>
          <a:p>
            <a:r>
              <a:rPr lang="en-US" dirty="0"/>
              <a:t>The average</a:t>
            </a:r>
            <a:r>
              <a:rPr lang="en-US" baseline="0" dirty="0"/>
              <a:t> difference is 1.197 logits</a:t>
            </a:r>
          </a:p>
          <a:p>
            <a:r>
              <a:rPr lang="en-US" baseline="0" dirty="0"/>
              <a:t>Non-carbon post </a:t>
            </a:r>
            <a:r>
              <a:rPr lang="en-US" u="none" baseline="0" dirty="0"/>
              <a:t>slightly</a:t>
            </a:r>
            <a:r>
              <a:rPr lang="en-US" baseline="0" dirty="0"/>
              <a:t> better than carbon time pre</a:t>
            </a:r>
            <a:endParaRPr lang="en-US" dirty="0"/>
          </a:p>
        </p:txBody>
      </p:sp>
      <p:sp>
        <p:nvSpPr>
          <p:cNvPr id="4" name="Slide Number Placeholder 3"/>
          <p:cNvSpPr>
            <a:spLocks noGrp="1"/>
          </p:cNvSpPr>
          <p:nvPr>
            <p:ph type="sldNum" sz="quarter" idx="10"/>
          </p:nvPr>
        </p:nvSpPr>
        <p:spPr/>
        <p:txBody>
          <a:bodyPr/>
          <a:lstStyle/>
          <a:p>
            <a:fld id="{33DEF95E-635C-4083-86D9-D954A29BFA6D}" type="slidenum">
              <a:rPr lang="en-US" smtClean="0"/>
              <a:t>8</a:t>
            </a:fld>
            <a:endParaRPr lang="en-US"/>
          </a:p>
        </p:txBody>
      </p:sp>
    </p:spTree>
    <p:extLst>
      <p:ext uri="{BB962C8B-B14F-4D97-AF65-F5344CB8AC3E}">
        <p14:creationId xmlns:p14="http://schemas.microsoft.com/office/powerpoint/2010/main" val="212817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want to compare CTIME with other factors that can affect students’ learning. We found that teachers and </a:t>
            </a:r>
            <a:r>
              <a:rPr lang="en-US" u="none" dirty="0"/>
              <a:t>school organizational </a:t>
            </a:r>
            <a:r>
              <a:rPr lang="en-US" dirty="0"/>
              <a:t>resources are two other factors that are significant in explaining students’ learning outcomes</a:t>
            </a:r>
            <a:r>
              <a:rPr lang="en-US" strike="noStrike" dirty="0"/>
              <a:t>.</a:t>
            </a:r>
            <a:r>
              <a:rPr lang="en-US" dirty="0"/>
              <a:t> </a:t>
            </a:r>
            <a:r>
              <a:rPr lang="en-US" u="none" dirty="0"/>
              <a:t>In this analysis we used unit posttest scores as the outcome measure. </a:t>
            </a:r>
            <a:r>
              <a:rPr lang="en-US" dirty="0"/>
              <a:t>Here in this picture, we decomposed the variance in students’ achievement</a:t>
            </a:r>
            <a:r>
              <a:rPr lang="en-US" strike="sngStrike" dirty="0"/>
              <a:t>s</a:t>
            </a:r>
            <a:r>
              <a:rPr lang="en-US" dirty="0"/>
              <a:t> into three important factors: </a:t>
            </a:r>
          </a:p>
          <a:p>
            <a:pPr marL="228600" indent="-228600">
              <a:buFont typeface="+mj-lt"/>
              <a:buAutoNum type="arabicPeriod"/>
            </a:pPr>
            <a:r>
              <a:rPr lang="en-US" dirty="0"/>
              <a:t>CTIME as a curriculum (</a:t>
            </a:r>
            <a:r>
              <a:rPr lang="en-US" u="none" dirty="0"/>
              <a:t>variance associated with differences between pretests and posttests</a:t>
            </a:r>
            <a:r>
              <a:rPr lang="en-US" dirty="0"/>
              <a:t>), </a:t>
            </a:r>
          </a:p>
          <a:p>
            <a:pPr marL="228600" indent="-228600">
              <a:buFont typeface="+mj-lt"/>
              <a:buAutoNum type="arabicPeriod"/>
            </a:pPr>
            <a:r>
              <a:rPr lang="en-US" u="none" dirty="0"/>
              <a:t>differences among </a:t>
            </a:r>
            <a:r>
              <a:rPr lang="en-US" dirty="0"/>
              <a:t>teachers (</a:t>
            </a:r>
            <a:r>
              <a:rPr lang="en-US" u="none" dirty="0"/>
              <a:t>variance associated with identities of individual teachers</a:t>
            </a:r>
            <a:r>
              <a:rPr lang="en-US" dirty="0"/>
              <a:t>), and </a:t>
            </a:r>
          </a:p>
          <a:p>
            <a:pPr marL="228600" indent="-228600">
              <a:buFont typeface="+mj-lt"/>
              <a:buAutoNum type="arabicPeriod"/>
            </a:pPr>
            <a:r>
              <a:rPr lang="en-US" dirty="0"/>
              <a:t>school resources measured by FRL%. </a:t>
            </a:r>
          </a:p>
          <a:p>
            <a:pPr marL="0" indent="0">
              <a:buFont typeface="+mj-lt"/>
              <a:buNone/>
            </a:pPr>
            <a:r>
              <a:rPr lang="en-US" dirty="0"/>
              <a:t>For example, the orange bar here, on the very left, shows that CTIME makes more than 25% contributions to students’ learning in S&amp;S unit. Similarly, this orange bar in the middle shows that teachers make a contribution of about 11% in students’ learning of S&amp;S unit. And school resources only accounts for less than 5% of the total variance. In fact, among all of the three units, we can tell that CTIME has shown to be much more important than teachers and school resources. </a:t>
            </a:r>
          </a:p>
          <a:p>
            <a:endParaRPr lang="en-US" dirty="0"/>
          </a:p>
          <a:p>
            <a:r>
              <a:rPr lang="en-US" dirty="0"/>
              <a:t>Another interesting finding here is that we see from SS to animal to plant, the important of CTIME has increased. Because the data here only includes 51 teachers who have taught all of these three units in an order (the order is SS first, then animal then plant), this finding is basically saying CTIME has an accumulative effects on students’ learning since it is becoming more and more important from 1</a:t>
            </a:r>
            <a:r>
              <a:rPr lang="en-US" baseline="30000" dirty="0"/>
              <a:t>st</a:t>
            </a:r>
            <a:r>
              <a:rPr lang="en-US" dirty="0"/>
              <a:t> unit to 3</a:t>
            </a:r>
            <a:r>
              <a:rPr lang="en-US" baseline="30000" dirty="0"/>
              <a:t>rd</a:t>
            </a:r>
            <a:r>
              <a:rPr lang="en-US" dirty="0"/>
              <a:t> unit. </a:t>
            </a:r>
          </a:p>
          <a:p>
            <a:endParaRPr lang="en-US" dirty="0"/>
          </a:p>
          <a:p>
            <a:r>
              <a:rPr lang="en-US" dirty="0"/>
              <a:t>(This</a:t>
            </a:r>
            <a:r>
              <a:rPr lang="en-US" baseline="0" dirty="0"/>
              <a:t> result is from 51 teachers who taught SS, Animal and Plant in order. CTIME has an accumulative effect.)</a:t>
            </a:r>
          </a:p>
          <a:p>
            <a:r>
              <a:rPr lang="en-US" baseline="0" dirty="0"/>
              <a:t>(Explain for the variance we are explaining here.)</a:t>
            </a:r>
          </a:p>
        </p:txBody>
      </p:sp>
      <p:sp>
        <p:nvSpPr>
          <p:cNvPr id="4" name="Slide Number Placeholder 3"/>
          <p:cNvSpPr>
            <a:spLocks noGrp="1"/>
          </p:cNvSpPr>
          <p:nvPr>
            <p:ph type="sldNum" sz="quarter" idx="10"/>
          </p:nvPr>
        </p:nvSpPr>
        <p:spPr/>
        <p:txBody>
          <a:bodyPr/>
          <a:lstStyle/>
          <a:p>
            <a:fld id="{33DEF95E-635C-4083-86D9-D954A29BFA6D}" type="slidenum">
              <a:rPr lang="en-US" smtClean="0"/>
              <a:t>9</a:t>
            </a:fld>
            <a:endParaRPr lang="en-US"/>
          </a:p>
        </p:txBody>
      </p:sp>
    </p:spTree>
    <p:extLst>
      <p:ext uri="{BB962C8B-B14F-4D97-AF65-F5344CB8AC3E}">
        <p14:creationId xmlns:p14="http://schemas.microsoft.com/office/powerpoint/2010/main" val="1329541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FE6F43-5A68-4877-8562-27719962A6F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8E82C-ABE0-4CD0-B7B7-3D673F46CBA5}" type="slidenum">
              <a:rPr lang="en-US" smtClean="0"/>
              <a:t>‹#›</a:t>
            </a:fld>
            <a:endParaRPr lang="en-US"/>
          </a:p>
        </p:txBody>
      </p:sp>
    </p:spTree>
    <p:extLst>
      <p:ext uri="{BB962C8B-B14F-4D97-AF65-F5344CB8AC3E}">
        <p14:creationId xmlns:p14="http://schemas.microsoft.com/office/powerpoint/2010/main" val="3627955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FE6F43-5A68-4877-8562-27719962A6F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8E82C-ABE0-4CD0-B7B7-3D673F46CBA5}" type="slidenum">
              <a:rPr lang="en-US" smtClean="0"/>
              <a:t>‹#›</a:t>
            </a:fld>
            <a:endParaRPr lang="en-US"/>
          </a:p>
        </p:txBody>
      </p:sp>
    </p:spTree>
    <p:extLst>
      <p:ext uri="{BB962C8B-B14F-4D97-AF65-F5344CB8AC3E}">
        <p14:creationId xmlns:p14="http://schemas.microsoft.com/office/powerpoint/2010/main" val="25555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FE6F43-5A68-4877-8562-27719962A6F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8E82C-ABE0-4CD0-B7B7-3D673F46CBA5}" type="slidenum">
              <a:rPr lang="en-US" smtClean="0"/>
              <a:t>‹#›</a:t>
            </a:fld>
            <a:endParaRPr lang="en-US"/>
          </a:p>
        </p:txBody>
      </p:sp>
    </p:spTree>
    <p:extLst>
      <p:ext uri="{BB962C8B-B14F-4D97-AF65-F5344CB8AC3E}">
        <p14:creationId xmlns:p14="http://schemas.microsoft.com/office/powerpoint/2010/main" val="368637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FE6F43-5A68-4877-8562-27719962A6F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8E82C-ABE0-4CD0-B7B7-3D673F46CBA5}" type="slidenum">
              <a:rPr lang="en-US" smtClean="0"/>
              <a:t>‹#›</a:t>
            </a:fld>
            <a:endParaRPr lang="en-US"/>
          </a:p>
        </p:txBody>
      </p:sp>
    </p:spTree>
    <p:extLst>
      <p:ext uri="{BB962C8B-B14F-4D97-AF65-F5344CB8AC3E}">
        <p14:creationId xmlns:p14="http://schemas.microsoft.com/office/powerpoint/2010/main" val="369157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E6F43-5A68-4877-8562-27719962A6F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8E82C-ABE0-4CD0-B7B7-3D673F46CBA5}" type="slidenum">
              <a:rPr lang="en-US" smtClean="0"/>
              <a:t>‹#›</a:t>
            </a:fld>
            <a:endParaRPr lang="en-US"/>
          </a:p>
        </p:txBody>
      </p:sp>
    </p:spTree>
    <p:extLst>
      <p:ext uri="{BB962C8B-B14F-4D97-AF65-F5344CB8AC3E}">
        <p14:creationId xmlns:p14="http://schemas.microsoft.com/office/powerpoint/2010/main" val="101753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FE6F43-5A68-4877-8562-27719962A6F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8E82C-ABE0-4CD0-B7B7-3D673F46CBA5}" type="slidenum">
              <a:rPr lang="en-US" smtClean="0"/>
              <a:t>‹#›</a:t>
            </a:fld>
            <a:endParaRPr lang="en-US"/>
          </a:p>
        </p:txBody>
      </p:sp>
    </p:spTree>
    <p:extLst>
      <p:ext uri="{BB962C8B-B14F-4D97-AF65-F5344CB8AC3E}">
        <p14:creationId xmlns:p14="http://schemas.microsoft.com/office/powerpoint/2010/main" val="63841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FE6F43-5A68-4877-8562-27719962A6F8}"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48E82C-ABE0-4CD0-B7B7-3D673F46CBA5}" type="slidenum">
              <a:rPr lang="en-US" smtClean="0"/>
              <a:t>‹#›</a:t>
            </a:fld>
            <a:endParaRPr lang="en-US"/>
          </a:p>
        </p:txBody>
      </p:sp>
    </p:spTree>
    <p:extLst>
      <p:ext uri="{BB962C8B-B14F-4D97-AF65-F5344CB8AC3E}">
        <p14:creationId xmlns:p14="http://schemas.microsoft.com/office/powerpoint/2010/main" val="362328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FE6F43-5A68-4877-8562-27719962A6F8}"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48E82C-ABE0-4CD0-B7B7-3D673F46CBA5}" type="slidenum">
              <a:rPr lang="en-US" smtClean="0"/>
              <a:t>‹#›</a:t>
            </a:fld>
            <a:endParaRPr lang="en-US"/>
          </a:p>
        </p:txBody>
      </p:sp>
    </p:spTree>
    <p:extLst>
      <p:ext uri="{BB962C8B-B14F-4D97-AF65-F5344CB8AC3E}">
        <p14:creationId xmlns:p14="http://schemas.microsoft.com/office/powerpoint/2010/main" val="238834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E6F43-5A68-4877-8562-27719962A6F8}"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48E82C-ABE0-4CD0-B7B7-3D673F46CBA5}" type="slidenum">
              <a:rPr lang="en-US" smtClean="0"/>
              <a:t>‹#›</a:t>
            </a:fld>
            <a:endParaRPr lang="en-US"/>
          </a:p>
        </p:txBody>
      </p:sp>
    </p:spTree>
    <p:extLst>
      <p:ext uri="{BB962C8B-B14F-4D97-AF65-F5344CB8AC3E}">
        <p14:creationId xmlns:p14="http://schemas.microsoft.com/office/powerpoint/2010/main" val="393541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E6F43-5A68-4877-8562-27719962A6F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8E82C-ABE0-4CD0-B7B7-3D673F46CBA5}" type="slidenum">
              <a:rPr lang="en-US" smtClean="0"/>
              <a:t>‹#›</a:t>
            </a:fld>
            <a:endParaRPr lang="en-US"/>
          </a:p>
        </p:txBody>
      </p:sp>
    </p:spTree>
    <p:extLst>
      <p:ext uri="{BB962C8B-B14F-4D97-AF65-F5344CB8AC3E}">
        <p14:creationId xmlns:p14="http://schemas.microsoft.com/office/powerpoint/2010/main" val="70330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E6F43-5A68-4877-8562-27719962A6F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8E82C-ABE0-4CD0-B7B7-3D673F46CBA5}" type="slidenum">
              <a:rPr lang="en-US" smtClean="0"/>
              <a:t>‹#›</a:t>
            </a:fld>
            <a:endParaRPr lang="en-US"/>
          </a:p>
        </p:txBody>
      </p:sp>
    </p:spTree>
    <p:extLst>
      <p:ext uri="{BB962C8B-B14F-4D97-AF65-F5344CB8AC3E}">
        <p14:creationId xmlns:p14="http://schemas.microsoft.com/office/powerpoint/2010/main" val="324679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E6F43-5A68-4877-8562-27719962A6F8}" type="datetimeFigureOut">
              <a:rPr lang="en-US" smtClean="0"/>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8E82C-ABE0-4CD0-B7B7-3D673F46CBA5}" type="slidenum">
              <a:rPr lang="en-US" smtClean="0"/>
              <a:t>‹#›</a:t>
            </a:fld>
            <a:endParaRPr lang="en-US"/>
          </a:p>
        </p:txBody>
      </p:sp>
    </p:spTree>
    <p:extLst>
      <p:ext uri="{BB962C8B-B14F-4D97-AF65-F5344CB8AC3E}">
        <p14:creationId xmlns:p14="http://schemas.microsoft.com/office/powerpoint/2010/main" val="2995901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gif"/><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069" y="1590783"/>
            <a:ext cx="8829044" cy="1470025"/>
          </a:xfrm>
        </p:spPr>
        <p:txBody>
          <a:bodyPr>
            <a:normAutofit/>
          </a:bodyPr>
          <a:lstStyle/>
          <a:p>
            <a:r>
              <a:rPr lang="en-US" b="1" dirty="0"/>
              <a:t>What factors affect students’ learning through </a:t>
            </a:r>
            <a:r>
              <a:rPr lang="en-US" b="1" i="1" dirty="0"/>
              <a:t>Carbon TIME</a:t>
            </a:r>
            <a:r>
              <a:rPr lang="en-US" b="1" dirty="0"/>
              <a:t>? </a:t>
            </a:r>
            <a:endParaRPr lang="en-US" dirty="0">
              <a:latin typeface="Calibri (HEADINGS)"/>
              <a:cs typeface="Calibri (HEADINGS)"/>
            </a:endParaRPr>
          </a:p>
        </p:txBody>
      </p:sp>
      <p:sp>
        <p:nvSpPr>
          <p:cNvPr id="3" name="Content Placeholder 2"/>
          <p:cNvSpPr>
            <a:spLocks noGrp="1"/>
          </p:cNvSpPr>
          <p:nvPr>
            <p:ph type="subTitle" idx="1"/>
          </p:nvPr>
        </p:nvSpPr>
        <p:spPr>
          <a:xfrm>
            <a:off x="309224" y="3680948"/>
            <a:ext cx="8572416" cy="1752600"/>
          </a:xfrm>
        </p:spPr>
        <p:txBody>
          <a:bodyPr>
            <a:normAutofit fontScale="92500"/>
          </a:bodyPr>
          <a:lstStyle/>
          <a:p>
            <a:r>
              <a:rPr lang="en-US" dirty="0"/>
              <a:t>Qinyun Lin, Kenneth A. Frank, &amp; Charles W. Anderson</a:t>
            </a:r>
          </a:p>
          <a:p>
            <a:pPr marL="0" indent="0">
              <a:buNone/>
            </a:pPr>
            <a:r>
              <a:rPr lang="en-US" dirty="0">
                <a:latin typeface="Calibri"/>
                <a:ea typeface="ＭＳ Ｐゴシック" charset="0"/>
                <a:cs typeface="Calibri"/>
              </a:rPr>
              <a:t>NARST Annual Meeting</a:t>
            </a:r>
          </a:p>
          <a:p>
            <a:pPr marL="0" indent="0">
              <a:buNone/>
            </a:pPr>
            <a:r>
              <a:rPr lang="en-US" dirty="0">
                <a:latin typeface="Calibri"/>
                <a:ea typeface="ＭＳ Ｐゴシック" charset="0"/>
                <a:cs typeface="Calibri"/>
              </a:rPr>
              <a:t>April 2, 2019 </a:t>
            </a:r>
            <a:r>
              <a:rPr lang="mr-IN" dirty="0">
                <a:latin typeface="Calibri"/>
                <a:ea typeface="ＭＳ Ｐゴシック" charset="0"/>
                <a:cs typeface="Calibri"/>
              </a:rPr>
              <a:t>–</a:t>
            </a:r>
            <a:r>
              <a:rPr lang="en-US" dirty="0">
                <a:latin typeface="Calibri"/>
                <a:ea typeface="ＭＳ Ｐゴシック" charset="0"/>
                <a:cs typeface="Calibri"/>
              </a:rPr>
              <a:t> Baltimore, MD</a:t>
            </a:r>
          </a:p>
        </p:txBody>
      </p:sp>
      <p:pic>
        <p:nvPicPr>
          <p:cNvPr id="4" name="Picture 3"/>
          <p:cNvPicPr>
            <a:picLocks noChangeAspect="1"/>
          </p:cNvPicPr>
          <p:nvPr/>
        </p:nvPicPr>
        <p:blipFill>
          <a:blip r:embed="rId3"/>
          <a:stretch>
            <a:fillRect/>
          </a:stretch>
        </p:blipFill>
        <p:spPr>
          <a:xfrm>
            <a:off x="6852442" y="172558"/>
            <a:ext cx="805658" cy="805658"/>
          </a:xfrm>
          <a:prstGeom prst="rect">
            <a:avLst/>
          </a:prstGeom>
        </p:spPr>
      </p:pic>
      <p:pic>
        <p:nvPicPr>
          <p:cNvPr id="5" name="Picture 4"/>
          <p:cNvPicPr>
            <a:picLocks noChangeAspect="1"/>
          </p:cNvPicPr>
          <p:nvPr/>
        </p:nvPicPr>
        <p:blipFill>
          <a:blip r:embed="rId4"/>
          <a:stretch>
            <a:fillRect/>
          </a:stretch>
        </p:blipFill>
        <p:spPr>
          <a:xfrm>
            <a:off x="1677139" y="172558"/>
            <a:ext cx="812108" cy="812108"/>
          </a:xfrm>
          <a:prstGeom prst="rect">
            <a:avLst/>
          </a:prstGeom>
        </p:spPr>
      </p:pic>
      <p:pic>
        <p:nvPicPr>
          <p:cNvPr id="12" name="Picture 11"/>
          <p:cNvPicPr>
            <a:picLocks noChangeAspect="1"/>
          </p:cNvPicPr>
          <p:nvPr/>
        </p:nvPicPr>
        <p:blipFill>
          <a:blip r:embed="rId5"/>
          <a:stretch>
            <a:fillRect/>
          </a:stretch>
        </p:blipFill>
        <p:spPr>
          <a:xfrm>
            <a:off x="2690810" y="5565051"/>
            <a:ext cx="665908" cy="1168259"/>
          </a:xfrm>
          <a:prstGeom prst="rect">
            <a:avLst/>
          </a:prstGeom>
        </p:spPr>
      </p:pic>
      <p:pic>
        <p:nvPicPr>
          <p:cNvPr id="14" name="Picture 13" descr="Mines_EEE_swirl_4CP_R.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9684" y="6291608"/>
            <a:ext cx="3230759" cy="369389"/>
          </a:xfrm>
          <a:prstGeom prst="rect">
            <a:avLst/>
          </a:prstGeom>
        </p:spPr>
      </p:pic>
      <p:pic>
        <p:nvPicPr>
          <p:cNvPr id="15" name="Picture 14" descr="Carbon TIME 4b.tif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480" y="5755458"/>
            <a:ext cx="1090594" cy="824807"/>
          </a:xfrm>
          <a:prstGeom prst="rect">
            <a:avLst/>
          </a:prstGeom>
        </p:spPr>
      </p:pic>
      <p:pic>
        <p:nvPicPr>
          <p:cNvPr id="16" name="Picture 15" descr="Screen Shot 2015-04-07 at 8.58.12 A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0754" y="6567162"/>
            <a:ext cx="2143303" cy="166148"/>
          </a:xfrm>
          <a:prstGeom prst="rect">
            <a:avLst/>
          </a:prstGeom>
        </p:spPr>
      </p:pic>
      <p:pic>
        <p:nvPicPr>
          <p:cNvPr id="17" name="Picture 16">
            <a:extLst>
              <a:ext uri="{FF2B5EF4-FFF2-40B4-BE49-F238E27FC236}">
                <a16:creationId xmlns:a16="http://schemas.microsoft.com/office/drawing/2014/main" id="{676B1299-BB58-D44C-8E16-0B987812A907}"/>
              </a:ext>
            </a:extLst>
          </p:cNvPr>
          <p:cNvPicPr>
            <a:picLocks noChangeAspect="1"/>
          </p:cNvPicPr>
          <p:nvPr/>
        </p:nvPicPr>
        <p:blipFill>
          <a:blip r:embed="rId9"/>
          <a:stretch>
            <a:fillRect/>
          </a:stretch>
        </p:blipFill>
        <p:spPr>
          <a:xfrm>
            <a:off x="4082719" y="5686787"/>
            <a:ext cx="2496312" cy="470708"/>
          </a:xfrm>
          <a:prstGeom prst="rect">
            <a:avLst/>
          </a:prstGeom>
        </p:spPr>
      </p:pic>
      <p:pic>
        <p:nvPicPr>
          <p:cNvPr id="18" name="Picture 17" descr="berkeley.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23812" y="5911601"/>
            <a:ext cx="772097" cy="772097"/>
          </a:xfrm>
          <a:prstGeom prst="rect">
            <a:avLst/>
          </a:prstGeom>
        </p:spPr>
      </p:pic>
      <p:pic>
        <p:nvPicPr>
          <p:cNvPr id="19" name="Picture 18" descr="act logo.gi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64253" y="5911601"/>
            <a:ext cx="919958" cy="821709"/>
          </a:xfrm>
          <a:prstGeom prst="rect">
            <a:avLst/>
          </a:prstGeom>
        </p:spPr>
      </p:pic>
    </p:spTree>
    <p:extLst>
      <p:ext uri="{BB962C8B-B14F-4D97-AF65-F5344CB8AC3E}">
        <p14:creationId xmlns:p14="http://schemas.microsoft.com/office/powerpoint/2010/main" val="271858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2. How do various factors affect students’ learning through </a:t>
            </a:r>
            <a:r>
              <a:rPr lang="en-US" i="1" dirty="0"/>
              <a:t>CTIME</a:t>
            </a:r>
            <a:r>
              <a:rPr lang="en-US" dirty="0"/>
              <a:t>? </a:t>
            </a:r>
            <a:br>
              <a:rPr lang="en-US" dirty="0"/>
            </a:br>
            <a:endParaRPr lang="en-US" dirty="0"/>
          </a:p>
        </p:txBody>
      </p:sp>
      <p:sp>
        <p:nvSpPr>
          <p:cNvPr id="7" name="Text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8289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058150" cy="539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p:txBody>
          <a:bodyPr>
            <a:noAutofit/>
          </a:bodyPr>
          <a:lstStyle/>
          <a:p>
            <a:r>
              <a:rPr lang="en-US" sz="2400" b="1" i="1" u="sng" dirty="0">
                <a:solidFill>
                  <a:srgbClr val="00B050"/>
                </a:solidFill>
              </a:rPr>
              <a:t>Approach 1 (Pre vs. Post)</a:t>
            </a:r>
            <a:r>
              <a:rPr lang="en-US" sz="2400" b="1" dirty="0"/>
              <a:t>: </a:t>
            </a:r>
            <a:br>
              <a:rPr lang="en-US" sz="2400" dirty="0"/>
            </a:br>
            <a:r>
              <a:rPr lang="en-US" sz="2400" dirty="0"/>
              <a:t>Distribution of gain scores (post – pre) in the Full tests</a:t>
            </a:r>
          </a:p>
        </p:txBody>
      </p:sp>
    </p:spTree>
    <p:extLst>
      <p:ext uri="{BB962C8B-B14F-4D97-AF65-F5344CB8AC3E}">
        <p14:creationId xmlns:p14="http://schemas.microsoft.com/office/powerpoint/2010/main" val="232689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1143000"/>
          </a:xfrm>
        </p:spPr>
        <p:txBody>
          <a:bodyPr>
            <a:noAutofit/>
          </a:bodyPr>
          <a:lstStyle/>
          <a:p>
            <a:r>
              <a:rPr lang="en-US" sz="2800" b="1" dirty="0"/>
              <a:t>Important factors affecting students’ </a:t>
            </a:r>
            <a:r>
              <a:rPr lang="en-US" sz="2800" b="1" i="1" u="sng" dirty="0"/>
              <a:t>learning from CTIME</a:t>
            </a:r>
          </a:p>
        </p:txBody>
      </p:sp>
      <p:sp>
        <p:nvSpPr>
          <p:cNvPr id="4" name="Content Placeholder 3"/>
          <p:cNvSpPr>
            <a:spLocks noGrp="1"/>
          </p:cNvSpPr>
          <p:nvPr>
            <p:ph idx="1"/>
          </p:nvPr>
        </p:nvSpPr>
        <p:spPr>
          <a:xfrm>
            <a:off x="3200400" y="1066800"/>
            <a:ext cx="2209800" cy="1905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ctr">
              <a:buNone/>
            </a:pPr>
            <a:r>
              <a:rPr lang="en-US" sz="2400" dirty="0"/>
              <a:t>Students’ learning from </a:t>
            </a:r>
            <a:r>
              <a:rPr lang="en-US" sz="2400" i="1" dirty="0"/>
              <a:t>CTIME </a:t>
            </a:r>
          </a:p>
          <a:p>
            <a:pPr marL="0" indent="0" algn="ctr">
              <a:buNone/>
            </a:pPr>
            <a:r>
              <a:rPr lang="en-US" sz="2400" i="1" dirty="0"/>
              <a:t>(Gain score)</a:t>
            </a:r>
          </a:p>
        </p:txBody>
      </p:sp>
      <p:grpSp>
        <p:nvGrpSpPr>
          <p:cNvPr id="14" name="Group 13"/>
          <p:cNvGrpSpPr/>
          <p:nvPr/>
        </p:nvGrpSpPr>
        <p:grpSpPr>
          <a:xfrm>
            <a:off x="875150" y="1143000"/>
            <a:ext cx="7354450" cy="2620800"/>
            <a:chOff x="875150" y="2057400"/>
            <a:chExt cx="7354450" cy="2620800"/>
          </a:xfrm>
        </p:grpSpPr>
        <p:sp>
          <p:nvSpPr>
            <p:cNvPr id="5" name="Oval 4"/>
            <p:cNvSpPr/>
            <p:nvPr/>
          </p:nvSpPr>
          <p:spPr>
            <a:xfrm>
              <a:off x="6553200" y="3429000"/>
              <a:ext cx="1676400" cy="1249200"/>
            </a:xfrm>
            <a:prstGeom prst="ellipse">
              <a:avLst/>
            </a:prstGeom>
            <a:solidFill>
              <a:srgbClr val="92D05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School resources </a:t>
              </a:r>
              <a:r>
                <a:rPr lang="en-US" i="1" dirty="0"/>
                <a:t>(FRL)</a:t>
              </a:r>
            </a:p>
          </p:txBody>
        </p:sp>
        <p:sp>
          <p:nvSpPr>
            <p:cNvPr id="6" name="Oval 5"/>
            <p:cNvSpPr/>
            <p:nvPr/>
          </p:nvSpPr>
          <p:spPr>
            <a:xfrm>
              <a:off x="875150" y="2544600"/>
              <a:ext cx="1715650" cy="1341600"/>
            </a:xfrm>
            <a:prstGeom prst="ellipse">
              <a:avLst/>
            </a:prstGeom>
            <a:solidFill>
              <a:schemeClr val="accent6"/>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Students’ prior knowledge </a:t>
              </a:r>
              <a:r>
                <a:rPr lang="en-US" i="1" dirty="0"/>
                <a:t>(Pretest)</a:t>
              </a:r>
            </a:p>
          </p:txBody>
        </p:sp>
        <p:cxnSp>
          <p:nvCxnSpPr>
            <p:cNvPr id="7" name="Straight Connector 6"/>
            <p:cNvCxnSpPr>
              <a:stCxn id="6" idx="7"/>
              <a:endCxn id="4" idx="2"/>
            </p:cNvCxnSpPr>
            <p:nvPr/>
          </p:nvCxnSpPr>
          <p:spPr>
            <a:xfrm>
              <a:off x="2339549" y="2741073"/>
              <a:ext cx="860851" cy="192627"/>
            </a:xfrm>
            <a:prstGeom prst="line">
              <a:avLst/>
            </a:prstGeom>
            <a:ln w="57150">
              <a:solidFill>
                <a:schemeClr val="accent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2"/>
              <a:endCxn id="4" idx="5"/>
            </p:cNvCxnSpPr>
            <p:nvPr/>
          </p:nvCxnSpPr>
          <p:spPr>
            <a:xfrm flipH="1" flipV="1">
              <a:off x="5086582" y="3607219"/>
              <a:ext cx="1466618" cy="446381"/>
            </a:xfrm>
            <a:prstGeom prst="line">
              <a:avLst/>
            </a:prstGeom>
            <a:ln w="57150">
              <a:solidFill>
                <a:schemeClr val="accent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477000" y="2057400"/>
              <a:ext cx="1676400" cy="1249200"/>
            </a:xfrm>
            <a:prstGeom prst="ellipse">
              <a:avLst/>
            </a:prstGeom>
            <a:solidFill>
              <a:srgbClr val="00B05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Teachers</a:t>
              </a:r>
            </a:p>
          </p:txBody>
        </p:sp>
        <p:cxnSp>
          <p:nvCxnSpPr>
            <p:cNvPr id="17" name="Straight Connector 16"/>
            <p:cNvCxnSpPr>
              <a:stCxn id="16" idx="2"/>
              <a:endCxn id="4" idx="6"/>
            </p:cNvCxnSpPr>
            <p:nvPr/>
          </p:nvCxnSpPr>
          <p:spPr>
            <a:xfrm flipH="1">
              <a:off x="5410200" y="2682000"/>
              <a:ext cx="1066800" cy="251700"/>
            </a:xfrm>
            <a:prstGeom prst="line">
              <a:avLst/>
            </a:prstGeom>
            <a:ln w="57150">
              <a:solidFill>
                <a:schemeClr val="accent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5123" name="Picture 3" descr="C:\Users\user\AppData\Local\Microsoft\Windows\Temporary Internet Files\Content.IE5\CH33XG97\school_a_plus[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5333520"/>
            <a:ext cx="856411" cy="12196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AppData\Local\Microsoft\Windows\Temporary Internet Files\Content.IE5\CV3V1PQ7\Happy-Gir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340" y="5397500"/>
            <a:ext cx="111416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user\AppData\Local\Microsoft\Windows\Temporary Internet Files\Content.IE5\CMGRD6UH\thinking-clip-art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860" y="5317860"/>
            <a:ext cx="1235340" cy="123534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user\AppData\Local\Microsoft\Windows\Temporary Internet Files\Content.IE5\CV3V1PQ7\student_daydreaming_math_0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2423" y="4581414"/>
            <a:ext cx="915699" cy="803984"/>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user\AppData\Local\Microsoft\Windows\Temporary Internet Files\Content.IE5\BFIDLIGE\boy-student-vector[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789" t="7084" r="15789"/>
          <a:stretch/>
        </p:blipFill>
        <p:spPr bwMode="auto">
          <a:xfrm>
            <a:off x="2533630" y="4473180"/>
            <a:ext cx="895370" cy="108942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user\AppData\Local\Microsoft\Windows\Temporary Internet Files\Content.IE5\CMGRD6UH\happy[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64981" y="5492566"/>
            <a:ext cx="1299292" cy="10313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flipH="1">
            <a:off x="2324100" y="4572000"/>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89</a:t>
            </a:r>
          </a:p>
        </p:txBody>
      </p:sp>
      <p:sp>
        <p:nvSpPr>
          <p:cNvPr id="20" name="Rectangle 19"/>
          <p:cNvSpPr/>
          <p:nvPr/>
        </p:nvSpPr>
        <p:spPr>
          <a:xfrm flipH="1">
            <a:off x="2362200" y="5943600"/>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91</a:t>
            </a:r>
          </a:p>
        </p:txBody>
      </p:sp>
      <p:sp>
        <p:nvSpPr>
          <p:cNvPr id="21" name="Rectangle 20"/>
          <p:cNvSpPr/>
          <p:nvPr/>
        </p:nvSpPr>
        <p:spPr>
          <a:xfrm flipH="1">
            <a:off x="1077205" y="5762360"/>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84</a:t>
            </a:r>
          </a:p>
        </p:txBody>
      </p:sp>
      <p:sp>
        <p:nvSpPr>
          <p:cNvPr id="22" name="Rectangle 21"/>
          <p:cNvSpPr/>
          <p:nvPr/>
        </p:nvSpPr>
        <p:spPr>
          <a:xfrm flipH="1">
            <a:off x="6781800" y="4783492"/>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85</a:t>
            </a:r>
          </a:p>
        </p:txBody>
      </p:sp>
      <p:sp>
        <p:nvSpPr>
          <p:cNvPr id="23" name="Rectangle 22"/>
          <p:cNvSpPr/>
          <p:nvPr/>
        </p:nvSpPr>
        <p:spPr>
          <a:xfrm flipH="1">
            <a:off x="4916245" y="5791200"/>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96</a:t>
            </a:r>
          </a:p>
        </p:txBody>
      </p:sp>
      <p:sp>
        <p:nvSpPr>
          <p:cNvPr id="24" name="Rectangle 23"/>
          <p:cNvSpPr/>
          <p:nvPr/>
        </p:nvSpPr>
        <p:spPr>
          <a:xfrm flipH="1">
            <a:off x="7243573" y="5943600"/>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89</a:t>
            </a:r>
          </a:p>
        </p:txBody>
      </p:sp>
      <p:sp>
        <p:nvSpPr>
          <p:cNvPr id="8" name="Oval 7"/>
          <p:cNvSpPr/>
          <p:nvPr/>
        </p:nvSpPr>
        <p:spPr>
          <a:xfrm>
            <a:off x="228600" y="3657600"/>
            <a:ext cx="3276600" cy="3200400"/>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95800" y="4183306"/>
            <a:ext cx="3962400" cy="2522294"/>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6702" y="3505200"/>
            <a:ext cx="2656595" cy="678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Class A: average is 88 </a:t>
            </a:r>
          </a:p>
        </p:txBody>
      </p:sp>
      <p:sp>
        <p:nvSpPr>
          <p:cNvPr id="28" name="Rectangle 27"/>
          <p:cNvSpPr/>
          <p:nvPr/>
        </p:nvSpPr>
        <p:spPr>
          <a:xfrm>
            <a:off x="4724400" y="3844253"/>
            <a:ext cx="2656595" cy="678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Class B: average is 90 </a:t>
            </a:r>
          </a:p>
        </p:txBody>
      </p:sp>
      <p:cxnSp>
        <p:nvCxnSpPr>
          <p:cNvPr id="31" name="Straight Connector 30"/>
          <p:cNvCxnSpPr>
            <a:stCxn id="6" idx="4"/>
            <a:endCxn id="4" idx="2"/>
          </p:cNvCxnSpPr>
          <p:nvPr/>
        </p:nvCxnSpPr>
        <p:spPr>
          <a:xfrm flipV="1">
            <a:off x="1732975" y="2019300"/>
            <a:ext cx="1467425" cy="952500"/>
          </a:xfrm>
          <a:prstGeom prst="line">
            <a:avLst/>
          </a:prstGeom>
          <a:ln w="57150">
            <a:solidFill>
              <a:schemeClr val="accent2"/>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9" idx="3"/>
            <a:endCxn id="28" idx="1"/>
          </p:cNvCxnSpPr>
          <p:nvPr/>
        </p:nvCxnSpPr>
        <p:spPr>
          <a:xfrm>
            <a:off x="3233297" y="3844253"/>
            <a:ext cx="1491103" cy="339053"/>
          </a:xfrm>
          <a:prstGeom prst="line">
            <a:avLst/>
          </a:prstGeom>
          <a:ln w="57150">
            <a:solidFill>
              <a:schemeClr val="accent2"/>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9" idx="2"/>
          </p:cNvCxnSpPr>
          <p:nvPr/>
        </p:nvCxnSpPr>
        <p:spPr>
          <a:xfrm flipH="1">
            <a:off x="1077205" y="4183306"/>
            <a:ext cx="827795" cy="1192678"/>
          </a:xfrm>
          <a:prstGeom prst="line">
            <a:avLst/>
          </a:prstGeom>
          <a:ln w="57150">
            <a:solidFill>
              <a:schemeClr val="accent2"/>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9" idx="2"/>
            <a:endCxn id="5124" idx="0"/>
          </p:cNvCxnSpPr>
          <p:nvPr/>
        </p:nvCxnSpPr>
        <p:spPr>
          <a:xfrm>
            <a:off x="1905000" y="4183306"/>
            <a:ext cx="395420" cy="1214194"/>
          </a:xfrm>
          <a:prstGeom prst="line">
            <a:avLst/>
          </a:prstGeom>
          <a:ln w="57150">
            <a:solidFill>
              <a:schemeClr val="accent2"/>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9" idx="2"/>
            <a:endCxn id="5127" idx="0"/>
          </p:cNvCxnSpPr>
          <p:nvPr/>
        </p:nvCxnSpPr>
        <p:spPr>
          <a:xfrm>
            <a:off x="1905000" y="4183306"/>
            <a:ext cx="1076315" cy="289874"/>
          </a:xfrm>
          <a:prstGeom prst="line">
            <a:avLst/>
          </a:prstGeom>
          <a:ln w="57150">
            <a:solidFill>
              <a:schemeClr val="accent2"/>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8" idx="2"/>
          </p:cNvCxnSpPr>
          <p:nvPr/>
        </p:nvCxnSpPr>
        <p:spPr>
          <a:xfrm flipH="1">
            <a:off x="5762205" y="4522359"/>
            <a:ext cx="290493" cy="922094"/>
          </a:xfrm>
          <a:prstGeom prst="line">
            <a:avLst/>
          </a:prstGeom>
          <a:ln w="57150">
            <a:solidFill>
              <a:schemeClr val="accent2"/>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8" idx="2"/>
            <a:endCxn id="5128" idx="1"/>
          </p:cNvCxnSpPr>
          <p:nvPr/>
        </p:nvCxnSpPr>
        <p:spPr>
          <a:xfrm>
            <a:off x="6052698" y="4522359"/>
            <a:ext cx="412283" cy="1485864"/>
          </a:xfrm>
          <a:prstGeom prst="line">
            <a:avLst/>
          </a:prstGeom>
          <a:ln w="57150">
            <a:solidFill>
              <a:schemeClr val="accent2"/>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8" idx="2"/>
            <a:endCxn id="5126" idx="0"/>
          </p:cNvCxnSpPr>
          <p:nvPr/>
        </p:nvCxnSpPr>
        <p:spPr>
          <a:xfrm>
            <a:off x="6052698" y="4522359"/>
            <a:ext cx="1457575" cy="59055"/>
          </a:xfrm>
          <a:prstGeom prst="line">
            <a:avLst/>
          </a:prstGeom>
          <a:ln w="57150">
            <a:solidFill>
              <a:schemeClr val="accent2"/>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1216232">
            <a:off x="1972235" y="1404129"/>
            <a:ext cx="1532965" cy="400110"/>
          </a:xfrm>
          <a:prstGeom prst="rect">
            <a:avLst/>
          </a:prstGeom>
          <a:noFill/>
        </p:spPr>
        <p:txBody>
          <a:bodyPr wrap="square" rtlCol="0">
            <a:spAutoFit/>
          </a:bodyPr>
          <a:lstStyle/>
          <a:p>
            <a:r>
              <a:rPr lang="en-US" sz="2000" i="1" dirty="0"/>
              <a:t>Within-class</a:t>
            </a:r>
            <a:endParaRPr lang="en-US" sz="3200" i="1" dirty="0"/>
          </a:p>
        </p:txBody>
      </p:sp>
      <p:sp>
        <p:nvSpPr>
          <p:cNvPr id="62" name="TextBox 61"/>
          <p:cNvSpPr txBox="1"/>
          <p:nvPr/>
        </p:nvSpPr>
        <p:spPr>
          <a:xfrm rot="19494603">
            <a:off x="1673455" y="2594910"/>
            <a:ext cx="1888344" cy="400110"/>
          </a:xfrm>
          <a:prstGeom prst="rect">
            <a:avLst/>
          </a:prstGeom>
          <a:noFill/>
        </p:spPr>
        <p:txBody>
          <a:bodyPr wrap="square" rtlCol="0">
            <a:spAutoFit/>
          </a:bodyPr>
          <a:lstStyle/>
          <a:p>
            <a:r>
              <a:rPr lang="en-US" sz="2000" i="1" dirty="0"/>
              <a:t>Between-class</a:t>
            </a:r>
            <a:endParaRPr lang="en-US" sz="3200" i="1" dirty="0"/>
          </a:p>
        </p:txBody>
      </p:sp>
    </p:spTree>
    <p:extLst>
      <p:ext uri="{BB962C8B-B14F-4D97-AF65-F5344CB8AC3E}">
        <p14:creationId xmlns:p14="http://schemas.microsoft.com/office/powerpoint/2010/main" val="176181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vert="horz" lIns="91440" tIns="45720" rIns="91440" bIns="45720" rtlCol="0" anchor="ctr">
            <a:noAutofit/>
          </a:bodyPr>
          <a:lstStyle/>
          <a:p>
            <a:r>
              <a:rPr lang="en-US" sz="3600" b="1" dirty="0"/>
              <a:t>Important factors that affect students’ </a:t>
            </a:r>
            <a:r>
              <a:rPr lang="en-US" sz="3600" b="1" i="1" u="sng" dirty="0"/>
              <a:t>learning from CTIME</a:t>
            </a:r>
          </a:p>
        </p:txBody>
      </p:sp>
      <p:sp>
        <p:nvSpPr>
          <p:cNvPr id="4" name="Content Placeholder 3"/>
          <p:cNvSpPr>
            <a:spLocks noGrp="1"/>
          </p:cNvSpPr>
          <p:nvPr>
            <p:ph idx="1"/>
          </p:nvPr>
        </p:nvSpPr>
        <p:spPr>
          <a:xfrm>
            <a:off x="3352800" y="2057400"/>
            <a:ext cx="2286000" cy="1905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ctr">
              <a:buNone/>
            </a:pPr>
            <a:r>
              <a:rPr lang="en-US" sz="2400" dirty="0"/>
              <a:t>Students’ learning from </a:t>
            </a:r>
            <a:r>
              <a:rPr lang="en-US" sz="2400" i="1" dirty="0"/>
              <a:t>CTIME (Gain score)</a:t>
            </a:r>
          </a:p>
        </p:txBody>
      </p:sp>
      <p:grpSp>
        <p:nvGrpSpPr>
          <p:cNvPr id="28" name="Group 27"/>
          <p:cNvGrpSpPr/>
          <p:nvPr/>
        </p:nvGrpSpPr>
        <p:grpSpPr>
          <a:xfrm>
            <a:off x="609600" y="2362200"/>
            <a:ext cx="8192715" cy="4191000"/>
            <a:chOff x="609600" y="1905000"/>
            <a:chExt cx="8192715" cy="4191000"/>
          </a:xfrm>
        </p:grpSpPr>
        <p:sp>
          <p:nvSpPr>
            <p:cNvPr id="5" name="Oval 4"/>
            <p:cNvSpPr/>
            <p:nvPr/>
          </p:nvSpPr>
          <p:spPr>
            <a:xfrm>
              <a:off x="3666565" y="4846800"/>
              <a:ext cx="1676400" cy="12492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School resources </a:t>
              </a:r>
              <a:r>
                <a:rPr lang="en-US" i="1" dirty="0"/>
                <a:t>(-FRL)</a:t>
              </a:r>
            </a:p>
          </p:txBody>
        </p:sp>
        <p:sp>
          <p:nvSpPr>
            <p:cNvPr id="6" name="Oval 5"/>
            <p:cNvSpPr/>
            <p:nvPr/>
          </p:nvSpPr>
          <p:spPr>
            <a:xfrm>
              <a:off x="609600" y="1905000"/>
              <a:ext cx="1715650" cy="134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Students’ prior knowledge </a:t>
              </a:r>
              <a:r>
                <a:rPr lang="en-US" i="1" dirty="0"/>
                <a:t>(Pretest)</a:t>
              </a:r>
            </a:p>
          </p:txBody>
        </p:sp>
        <p:cxnSp>
          <p:nvCxnSpPr>
            <p:cNvPr id="7" name="Straight Connector 6"/>
            <p:cNvCxnSpPr>
              <a:stCxn id="6" idx="6"/>
              <a:endCxn id="4" idx="2"/>
            </p:cNvCxnSpPr>
            <p:nvPr/>
          </p:nvCxnSpPr>
          <p:spPr>
            <a:xfrm flipV="1">
              <a:off x="2325250" y="2552700"/>
              <a:ext cx="1027550" cy="23100"/>
            </a:xfrm>
            <a:prstGeom prst="line">
              <a:avLst/>
            </a:prstGeom>
            <a:ln w="38100">
              <a:solidFill>
                <a:schemeClr val="accent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0"/>
              <a:endCxn id="4" idx="4"/>
            </p:cNvCxnSpPr>
            <p:nvPr/>
          </p:nvCxnSpPr>
          <p:spPr>
            <a:xfrm flipH="1" flipV="1">
              <a:off x="4495800" y="3505200"/>
              <a:ext cx="8965" cy="1341600"/>
            </a:xfrm>
            <a:prstGeom prst="line">
              <a:avLst/>
            </a:prstGeom>
            <a:ln w="38100">
              <a:solidFill>
                <a:schemeClr val="accent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125915" y="1928100"/>
              <a:ext cx="1676400" cy="1249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Teachers</a:t>
              </a:r>
            </a:p>
          </p:txBody>
        </p:sp>
        <p:cxnSp>
          <p:nvCxnSpPr>
            <p:cNvPr id="17" name="Straight Connector 16"/>
            <p:cNvCxnSpPr>
              <a:stCxn id="16" idx="2"/>
              <a:endCxn id="4" idx="6"/>
            </p:cNvCxnSpPr>
            <p:nvPr/>
          </p:nvCxnSpPr>
          <p:spPr>
            <a:xfrm flipH="1">
              <a:off x="5638800" y="2552700"/>
              <a:ext cx="1487115" cy="0"/>
            </a:xfrm>
            <a:prstGeom prst="line">
              <a:avLst/>
            </a:prstGeom>
            <a:ln w="38100">
              <a:solidFill>
                <a:schemeClr val="accent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048435" y="2286000"/>
            <a:ext cx="1532965" cy="1384995"/>
          </a:xfrm>
          <a:prstGeom prst="rect">
            <a:avLst/>
          </a:prstGeom>
          <a:noFill/>
        </p:spPr>
        <p:txBody>
          <a:bodyPr wrap="square" rtlCol="0">
            <a:spAutoFit/>
          </a:bodyPr>
          <a:lstStyle/>
          <a:p>
            <a:r>
              <a:rPr lang="en-US" sz="2000" b="1" dirty="0"/>
              <a:t>Within-class</a:t>
            </a:r>
          </a:p>
          <a:p>
            <a:pPr algn="ctr"/>
            <a:r>
              <a:rPr lang="en-US" sz="3200" b="1" dirty="0">
                <a:solidFill>
                  <a:srgbClr val="FF0000"/>
                </a:solidFill>
              </a:rPr>
              <a:t>-</a:t>
            </a:r>
          </a:p>
          <a:p>
            <a:endParaRPr lang="en-US" sz="3200" b="1" dirty="0"/>
          </a:p>
        </p:txBody>
      </p:sp>
      <p:sp>
        <p:nvSpPr>
          <p:cNvPr id="13" name="TextBox 12"/>
          <p:cNvSpPr txBox="1"/>
          <p:nvPr/>
        </p:nvSpPr>
        <p:spPr>
          <a:xfrm>
            <a:off x="1371600" y="3962400"/>
            <a:ext cx="6553200" cy="1384995"/>
          </a:xfrm>
          <a:prstGeom prst="rect">
            <a:avLst/>
          </a:prstGeom>
          <a:noFill/>
        </p:spPr>
        <p:txBody>
          <a:bodyPr wrap="square" rtlCol="0">
            <a:spAutoFit/>
          </a:bodyPr>
          <a:lstStyle/>
          <a:p>
            <a:pPr algn="ctr"/>
            <a:r>
              <a:rPr lang="en-US" sz="2000" b="1" dirty="0"/>
              <a:t>Between-class</a:t>
            </a:r>
          </a:p>
          <a:p>
            <a:pPr algn="ctr"/>
            <a:r>
              <a:rPr lang="en-US" sz="4400" b="1" dirty="0">
                <a:solidFill>
                  <a:srgbClr val="FF0000"/>
                </a:solidFill>
              </a:rPr>
              <a:t>+</a:t>
            </a:r>
          </a:p>
          <a:p>
            <a:pPr algn="ctr"/>
            <a:r>
              <a:rPr lang="en-US" sz="2000" b="1" dirty="0">
                <a:solidFill>
                  <a:srgbClr val="FF0000"/>
                </a:solidFill>
              </a:rPr>
              <a:t>Higher FRL is associated with lower gain scores</a:t>
            </a:r>
          </a:p>
        </p:txBody>
      </p:sp>
      <p:cxnSp>
        <p:nvCxnSpPr>
          <p:cNvPr id="14" name="Straight Connector 13"/>
          <p:cNvCxnSpPr>
            <a:stCxn id="6" idx="4"/>
          </p:cNvCxnSpPr>
          <p:nvPr/>
        </p:nvCxnSpPr>
        <p:spPr>
          <a:xfrm flipV="1">
            <a:off x="1467425" y="3033000"/>
            <a:ext cx="1885375" cy="670800"/>
          </a:xfrm>
          <a:prstGeom prst="line">
            <a:avLst/>
          </a:prstGeom>
          <a:ln w="38100">
            <a:solidFill>
              <a:schemeClr val="accent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92514" y="3420223"/>
            <a:ext cx="2667000" cy="400110"/>
          </a:xfrm>
          <a:prstGeom prst="rect">
            <a:avLst/>
          </a:prstGeom>
          <a:noFill/>
        </p:spPr>
        <p:txBody>
          <a:bodyPr wrap="square" rtlCol="0">
            <a:spAutoFit/>
          </a:bodyPr>
          <a:lstStyle/>
          <a:p>
            <a:r>
              <a:rPr lang="en-US" sz="2000" b="1" dirty="0"/>
              <a:t>Between-class</a:t>
            </a:r>
          </a:p>
        </p:txBody>
      </p:sp>
      <p:sp>
        <p:nvSpPr>
          <p:cNvPr id="3" name="TextBox 2">
            <a:extLst>
              <a:ext uri="{FF2B5EF4-FFF2-40B4-BE49-F238E27FC236}">
                <a16:creationId xmlns:a16="http://schemas.microsoft.com/office/drawing/2014/main" id="{8AB76404-1D82-5E48-812B-3A5229FACC7C}"/>
              </a:ext>
            </a:extLst>
          </p:cNvPr>
          <p:cNvSpPr txBox="1"/>
          <p:nvPr/>
        </p:nvSpPr>
        <p:spPr>
          <a:xfrm>
            <a:off x="914400" y="1752600"/>
            <a:ext cx="6461449" cy="400110"/>
          </a:xfrm>
          <a:prstGeom prst="rect">
            <a:avLst/>
          </a:prstGeom>
          <a:noFill/>
        </p:spPr>
        <p:txBody>
          <a:bodyPr wrap="none" rtlCol="0">
            <a:spAutoFit/>
          </a:bodyPr>
          <a:lstStyle/>
          <a:p>
            <a:r>
              <a:rPr lang="en-US" sz="2000" b="1" dirty="0">
                <a:solidFill>
                  <a:srgbClr val="FF0000"/>
                </a:solidFill>
              </a:rPr>
              <a:t>Lower pretest scores are associated with higher gain scores</a:t>
            </a:r>
          </a:p>
        </p:txBody>
      </p:sp>
    </p:spTree>
    <p:extLst>
      <p:ext uri="{BB962C8B-B14F-4D97-AF65-F5344CB8AC3E}">
        <p14:creationId xmlns:p14="http://schemas.microsoft.com/office/powerpoint/2010/main" val="345839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600" dirty="0"/>
              <a:t>The other factors that we have excluded because they do not have significant unique contributions</a:t>
            </a:r>
          </a:p>
        </p:txBody>
      </p:sp>
      <p:sp>
        <p:nvSpPr>
          <p:cNvPr id="4" name="Content Placeholder 3"/>
          <p:cNvSpPr txBox="1">
            <a:spLocks/>
          </p:cNvSpPr>
          <p:nvPr/>
        </p:nvSpPr>
        <p:spPr>
          <a:xfrm>
            <a:off x="3352800" y="1752600"/>
            <a:ext cx="2286000" cy="1905000"/>
          </a:xfrm>
          <a:prstGeom prst="ellipse">
            <a:avLst/>
          </a:prstGeom>
          <a:solidFill>
            <a:srgbClr val="7030A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2400"/>
              <a:t>Gain Score (Post – Pre)</a:t>
            </a:r>
            <a:endParaRPr lang="en-US" sz="2400" dirty="0"/>
          </a:p>
        </p:txBody>
      </p:sp>
      <p:sp>
        <p:nvSpPr>
          <p:cNvPr id="12" name="Oval 11"/>
          <p:cNvSpPr/>
          <p:nvPr/>
        </p:nvSpPr>
        <p:spPr>
          <a:xfrm>
            <a:off x="609600" y="3886200"/>
            <a:ext cx="2743200" cy="12492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Grade band (whether high school or middle school) </a:t>
            </a:r>
          </a:p>
        </p:txBody>
      </p:sp>
      <p:sp>
        <p:nvSpPr>
          <p:cNvPr id="13" name="Oval 12"/>
          <p:cNvSpPr/>
          <p:nvPr/>
        </p:nvSpPr>
        <p:spPr>
          <a:xfrm>
            <a:off x="5754315" y="3886200"/>
            <a:ext cx="2743200" cy="12492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Percentage of minority students</a:t>
            </a:r>
          </a:p>
        </p:txBody>
      </p:sp>
      <p:grpSp>
        <p:nvGrpSpPr>
          <p:cNvPr id="14" name="Group 13"/>
          <p:cNvGrpSpPr/>
          <p:nvPr/>
        </p:nvGrpSpPr>
        <p:grpSpPr>
          <a:xfrm>
            <a:off x="609600" y="2057400"/>
            <a:ext cx="8192715" cy="4191000"/>
            <a:chOff x="609600" y="1905000"/>
            <a:chExt cx="8192715" cy="4191000"/>
          </a:xfrm>
        </p:grpSpPr>
        <p:sp>
          <p:nvSpPr>
            <p:cNvPr id="15" name="Oval 14"/>
            <p:cNvSpPr/>
            <p:nvPr/>
          </p:nvSpPr>
          <p:spPr>
            <a:xfrm>
              <a:off x="3666565" y="4846800"/>
              <a:ext cx="1676400" cy="12492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School resources </a:t>
              </a:r>
              <a:r>
                <a:rPr lang="en-US" i="1" dirty="0"/>
                <a:t>(FRL)</a:t>
              </a:r>
            </a:p>
          </p:txBody>
        </p:sp>
        <p:sp>
          <p:nvSpPr>
            <p:cNvPr id="16" name="Oval 15"/>
            <p:cNvSpPr/>
            <p:nvPr/>
          </p:nvSpPr>
          <p:spPr>
            <a:xfrm>
              <a:off x="609600" y="1905000"/>
              <a:ext cx="1715650" cy="134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Students’ prior knowledge </a:t>
              </a:r>
              <a:r>
                <a:rPr lang="en-US" i="1" dirty="0"/>
                <a:t>(Pretest)</a:t>
              </a:r>
            </a:p>
          </p:txBody>
        </p:sp>
        <p:cxnSp>
          <p:nvCxnSpPr>
            <p:cNvPr id="17" name="Straight Connector 16"/>
            <p:cNvCxnSpPr>
              <a:stCxn id="16" idx="6"/>
              <a:endCxn id="4" idx="2"/>
            </p:cNvCxnSpPr>
            <p:nvPr/>
          </p:nvCxnSpPr>
          <p:spPr>
            <a:xfrm flipV="1">
              <a:off x="2325250" y="2552700"/>
              <a:ext cx="1027550" cy="23100"/>
            </a:xfrm>
            <a:prstGeom prst="line">
              <a:avLst/>
            </a:prstGeom>
            <a:ln w="38100">
              <a:solidFill>
                <a:schemeClr val="accent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 idx="0"/>
              <a:endCxn id="4" idx="4"/>
            </p:cNvCxnSpPr>
            <p:nvPr/>
          </p:nvCxnSpPr>
          <p:spPr>
            <a:xfrm flipH="1" flipV="1">
              <a:off x="4495800" y="3505200"/>
              <a:ext cx="8965" cy="1341600"/>
            </a:xfrm>
            <a:prstGeom prst="line">
              <a:avLst/>
            </a:prstGeom>
            <a:ln w="38100">
              <a:solidFill>
                <a:schemeClr val="accent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125915" y="1928100"/>
              <a:ext cx="1676400" cy="1249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Teachers</a:t>
              </a:r>
            </a:p>
          </p:txBody>
        </p:sp>
        <p:cxnSp>
          <p:nvCxnSpPr>
            <p:cNvPr id="20" name="Straight Connector 19"/>
            <p:cNvCxnSpPr>
              <a:stCxn id="19" idx="2"/>
              <a:endCxn id="4" idx="6"/>
            </p:cNvCxnSpPr>
            <p:nvPr/>
          </p:nvCxnSpPr>
          <p:spPr>
            <a:xfrm flipH="1">
              <a:off x="5638800" y="2552700"/>
              <a:ext cx="1487115" cy="0"/>
            </a:xfrm>
            <a:prstGeom prst="line">
              <a:avLst/>
            </a:prstGeom>
            <a:ln w="38100">
              <a:solidFill>
                <a:schemeClr val="accent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a:stCxn id="12" idx="7"/>
            <a:endCxn id="4" idx="3"/>
          </p:cNvCxnSpPr>
          <p:nvPr/>
        </p:nvCxnSpPr>
        <p:spPr>
          <a:xfrm flipV="1">
            <a:off x="2951068" y="3378619"/>
            <a:ext cx="736509" cy="690522"/>
          </a:xfrm>
          <a:prstGeom prst="line">
            <a:avLst/>
          </a:prstGeom>
          <a:ln w="38100">
            <a:solidFill>
              <a:schemeClr val="accent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1"/>
            <a:endCxn id="4" idx="5"/>
          </p:cNvCxnSpPr>
          <p:nvPr/>
        </p:nvCxnSpPr>
        <p:spPr>
          <a:xfrm flipH="1" flipV="1">
            <a:off x="5304023" y="3378619"/>
            <a:ext cx="852024" cy="690522"/>
          </a:xfrm>
          <a:prstGeom prst="line">
            <a:avLst/>
          </a:prstGeom>
          <a:ln w="38100">
            <a:solidFill>
              <a:schemeClr val="accent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63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a:t>How do various factors affect students’ </a:t>
            </a:r>
            <a:r>
              <a:rPr lang="en-US" b="1" i="1" u="sng" dirty="0"/>
              <a:t>learning through CTIME? </a:t>
            </a:r>
          </a:p>
        </p:txBody>
      </p:sp>
      <p:sp>
        <p:nvSpPr>
          <p:cNvPr id="3" name="Content Placeholder 2"/>
          <p:cNvSpPr>
            <a:spLocks noGrp="1"/>
          </p:cNvSpPr>
          <p:nvPr>
            <p:ph idx="1"/>
          </p:nvPr>
        </p:nvSpPr>
        <p:spPr>
          <a:xfrm>
            <a:off x="457200" y="2179637"/>
            <a:ext cx="8229600" cy="4525963"/>
          </a:xfrm>
        </p:spPr>
        <p:txBody>
          <a:bodyPr/>
          <a:lstStyle/>
          <a:p>
            <a:r>
              <a:rPr lang="en-US" sz="2800" b="1" i="1" dirty="0">
                <a:solidFill>
                  <a:schemeClr val="accent6"/>
                </a:solidFill>
              </a:rPr>
              <a:t>Carbon TIME reduced the achievement gap between higher pretest and lower pretest students within classrooms.</a:t>
            </a:r>
            <a:r>
              <a:rPr lang="en-US" sz="2800" b="1" dirty="0">
                <a:solidFill>
                  <a:schemeClr val="accent6"/>
                </a:solidFill>
              </a:rPr>
              <a:t> </a:t>
            </a:r>
          </a:p>
          <a:p>
            <a:r>
              <a:rPr lang="en-US" sz="2800" b="1" i="1" dirty="0">
                <a:solidFill>
                  <a:srgbClr val="92D050"/>
                </a:solidFill>
              </a:rPr>
              <a:t>Carbon TIME was less successful in higher poverty schools with fewer organizational resources.</a:t>
            </a:r>
          </a:p>
          <a:p>
            <a:r>
              <a:rPr lang="en-US" sz="2800" i="1" dirty="0"/>
              <a:t>Other variables were not significantly associated with student learning gains.</a:t>
            </a:r>
            <a:endParaRPr lang="en-US" sz="2800" b="1" i="1" dirty="0">
              <a:solidFill>
                <a:srgbClr val="92D050"/>
              </a:solidFill>
            </a:endParaRPr>
          </a:p>
          <a:p>
            <a:endParaRPr lang="en-US" sz="2800" b="1" dirty="0">
              <a:solidFill>
                <a:srgbClr val="92D050"/>
              </a:solidFill>
            </a:endParaRPr>
          </a:p>
          <a:p>
            <a:endParaRPr lang="en-US" dirty="0"/>
          </a:p>
        </p:txBody>
      </p:sp>
    </p:spTree>
    <p:extLst>
      <p:ext uri="{BB962C8B-B14F-4D97-AF65-F5344CB8AC3E}">
        <p14:creationId xmlns:p14="http://schemas.microsoft.com/office/powerpoint/2010/main" val="3220795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t>3. What can we say about teacher effectiveness?</a:t>
            </a:r>
            <a:br>
              <a:rPr lang="en-US" sz="3200" dirty="0"/>
            </a:br>
            <a:endParaRPr lang="en-US" sz="3200" dirty="0"/>
          </a:p>
        </p:txBody>
      </p:sp>
    </p:spTree>
    <p:extLst>
      <p:ext uri="{BB962C8B-B14F-4D97-AF65-F5344CB8AC3E}">
        <p14:creationId xmlns:p14="http://schemas.microsoft.com/office/powerpoint/2010/main" val="4120031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42455"/>
            <a:ext cx="8534400" cy="1143000"/>
          </a:xfrm>
        </p:spPr>
        <p:txBody>
          <a:bodyPr>
            <a:normAutofit fontScale="90000"/>
          </a:bodyPr>
          <a:lstStyle/>
          <a:p>
            <a:r>
              <a:rPr lang="en-US" dirty="0"/>
              <a:t>Classrooms vary in terms of </a:t>
            </a:r>
            <a:r>
              <a:rPr lang="en-US" i="1" u="sng" dirty="0"/>
              <a:t>gain scores</a:t>
            </a:r>
            <a:endParaRPr lang="en-US" dirty="0"/>
          </a:p>
        </p:txBody>
      </p:sp>
      <p:pic>
        <p:nvPicPr>
          <p:cNvPr id="4" name="Content Placeholder 3"/>
          <p:cNvPicPr>
            <a:picLocks noGrp="1" noChangeAspect="1"/>
          </p:cNvPicPr>
          <p:nvPr>
            <p:ph idx="1"/>
          </p:nvPr>
        </p:nvPicPr>
        <p:blipFill>
          <a:blip r:embed="rId3"/>
          <a:stretch>
            <a:fillRect/>
          </a:stretch>
        </p:blipFill>
        <p:spPr>
          <a:xfrm>
            <a:off x="457201" y="1371600"/>
            <a:ext cx="8229600" cy="5181600"/>
          </a:xfrm>
          <a:prstGeom prst="rect">
            <a:avLst/>
          </a:prstGeom>
        </p:spPr>
      </p:pic>
    </p:spTree>
    <p:extLst>
      <p:ext uri="{BB962C8B-B14F-4D97-AF65-F5344CB8AC3E}">
        <p14:creationId xmlns:p14="http://schemas.microsoft.com/office/powerpoint/2010/main" val="2528753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143000"/>
          </a:xfrm>
        </p:spPr>
        <p:txBody>
          <a:bodyPr>
            <a:noAutofit/>
          </a:bodyPr>
          <a:lstStyle/>
          <a:p>
            <a:r>
              <a:rPr lang="en-US" sz="2800" dirty="0"/>
              <a:t>What can we say about teacher effectiveness?</a:t>
            </a:r>
          </a:p>
        </p:txBody>
      </p:sp>
      <p:graphicFrame>
        <p:nvGraphicFramePr>
          <p:cNvPr id="5" name="Chart 4">
            <a:extLst>
              <a:ext uri="{FF2B5EF4-FFF2-40B4-BE49-F238E27FC236}">
                <a16:creationId xmlns:a16="http://schemas.microsoft.com/office/drawing/2014/main" id="{00000000-0008-0000-0A00-000009000000}"/>
              </a:ext>
            </a:extLst>
          </p:cNvPr>
          <p:cNvGraphicFramePr>
            <a:graphicFrameLocks/>
          </p:cNvGraphicFramePr>
          <p:nvPr>
            <p:extLst>
              <p:ext uri="{D42A27DB-BD31-4B8C-83A1-F6EECF244321}">
                <p14:modId xmlns:p14="http://schemas.microsoft.com/office/powerpoint/2010/main" val="4073414117"/>
              </p:ext>
            </p:extLst>
          </p:nvPr>
        </p:nvGraphicFramePr>
        <p:xfrm>
          <a:off x="792479" y="914400"/>
          <a:ext cx="7559041" cy="5377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2080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07422775"/>
              </p:ext>
            </p:extLst>
          </p:nvPr>
        </p:nvGraphicFramePr>
        <p:xfrm>
          <a:off x="152400" y="152400"/>
          <a:ext cx="8763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9341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a:t>Outline</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600" dirty="0"/>
              <a:t>How well does </a:t>
            </a:r>
            <a:r>
              <a:rPr lang="en-US" sz="3600" i="1" dirty="0"/>
              <a:t>CTIME</a:t>
            </a:r>
            <a:r>
              <a:rPr lang="en-US" sz="3600" dirty="0"/>
              <a:t> work for students in general? </a:t>
            </a:r>
          </a:p>
          <a:p>
            <a:pPr marL="514350" indent="-514350">
              <a:buFont typeface="+mj-lt"/>
              <a:buAutoNum type="arabicPeriod"/>
            </a:pPr>
            <a:r>
              <a:rPr lang="en-US" sz="3600" dirty="0"/>
              <a:t>How do various factors affect students’ learning through </a:t>
            </a:r>
            <a:r>
              <a:rPr lang="en-US" sz="3600" i="1" dirty="0"/>
              <a:t>CTIME</a:t>
            </a:r>
            <a:r>
              <a:rPr lang="en-US" sz="3600" dirty="0"/>
              <a:t>? </a:t>
            </a:r>
          </a:p>
          <a:p>
            <a:pPr marL="514350" indent="-514350">
              <a:buFont typeface="+mj-lt"/>
              <a:buAutoNum type="arabicPeriod"/>
            </a:pPr>
            <a:r>
              <a:rPr lang="en-US" sz="3600" dirty="0"/>
              <a:t>What can we say about teacher effectiveness?</a:t>
            </a:r>
          </a:p>
          <a:p>
            <a:endParaRPr lang="en-US" sz="3600" dirty="0"/>
          </a:p>
          <a:p>
            <a:endParaRPr lang="en-US" sz="3600" dirty="0"/>
          </a:p>
        </p:txBody>
      </p:sp>
    </p:spTree>
    <p:extLst>
      <p:ext uri="{BB962C8B-B14F-4D97-AF65-F5344CB8AC3E}">
        <p14:creationId xmlns:p14="http://schemas.microsoft.com/office/powerpoint/2010/main" val="728982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0943"/>
            <a:ext cx="7772400" cy="760007"/>
          </a:xfrm>
        </p:spPr>
        <p:txBody>
          <a:bodyPr>
            <a:noAutofit/>
          </a:bodyPr>
          <a:lstStyle/>
          <a:p>
            <a:r>
              <a:rPr lang="en-US" sz="3600" dirty="0">
                <a:latin typeface="Calibri (HEADINGS)"/>
                <a:cs typeface="Calibri (HEADINGS)"/>
              </a:rPr>
              <a:t>Thanks to our funders</a:t>
            </a:r>
            <a:r>
              <a:rPr lang="en-US" sz="3600" dirty="0"/>
              <a:t> </a:t>
            </a:r>
            <a:endParaRPr lang="en-US" sz="3600" dirty="0">
              <a:latin typeface="Calibri (HEADINGS)"/>
              <a:cs typeface="Calibri (HEADINGS)"/>
            </a:endParaRPr>
          </a:p>
        </p:txBody>
      </p:sp>
      <p:sp>
        <p:nvSpPr>
          <p:cNvPr id="3" name="Content Placeholder 2"/>
          <p:cNvSpPr>
            <a:spLocks noGrp="1"/>
          </p:cNvSpPr>
          <p:nvPr>
            <p:ph type="subTitle" idx="1"/>
          </p:nvPr>
        </p:nvSpPr>
        <p:spPr>
          <a:xfrm>
            <a:off x="1371600" y="2201151"/>
            <a:ext cx="6400800" cy="3030415"/>
          </a:xfrm>
        </p:spPr>
        <p:txBody>
          <a:bodyPr>
            <a:normAutofit fontScale="77500" lnSpcReduction="20000"/>
          </a:bodyPr>
          <a:lstStyle/>
          <a:p>
            <a:pPr algn="l"/>
            <a:r>
              <a:rPr lang="en-US" dirty="0">
                <a:latin typeface="Calibri"/>
                <a:ea typeface="ＭＳ Ｐゴシック" charset="0"/>
                <a:cs typeface="Calibri"/>
              </a:rPr>
              <a:t>This research is supported by a grant from the National Science Foundation: </a:t>
            </a:r>
            <a:r>
              <a:rPr lang="en-US" dirty="0">
                <a:latin typeface="Calibri"/>
                <a:cs typeface="Calibri"/>
              </a:rPr>
              <a:t>Sustaining Responsive and Rigorous Teaching Based on</a:t>
            </a:r>
            <a:r>
              <a:rPr lang="en-US" i="1" dirty="0">
                <a:latin typeface="Calibri"/>
                <a:cs typeface="Calibri"/>
              </a:rPr>
              <a:t> Carbon TIME</a:t>
            </a:r>
            <a:r>
              <a:rPr lang="en-US" dirty="0">
                <a:latin typeface="Calibri"/>
                <a:cs typeface="Calibri"/>
              </a:rPr>
              <a:t> (NSF 1440988 )</a:t>
            </a:r>
            <a:r>
              <a:rPr lang="en-US" dirty="0">
                <a:latin typeface="Calibri"/>
                <a:ea typeface="ＭＳ Ｐゴシック" charset="0"/>
                <a:cs typeface="Calibri"/>
              </a:rPr>
              <a:t>. Any opinions, findings, and conclusions or recommendations expressed in this material are those of the author(s) and do not necessarily reflect the views of the National Science Foundation.</a:t>
            </a:r>
          </a:p>
        </p:txBody>
      </p:sp>
      <p:pic>
        <p:nvPicPr>
          <p:cNvPr id="4" name="Picture 3"/>
          <p:cNvPicPr>
            <a:picLocks noChangeAspect="1"/>
          </p:cNvPicPr>
          <p:nvPr/>
        </p:nvPicPr>
        <p:blipFill>
          <a:blip r:embed="rId3"/>
          <a:stretch>
            <a:fillRect/>
          </a:stretch>
        </p:blipFill>
        <p:spPr>
          <a:xfrm>
            <a:off x="6852442" y="448633"/>
            <a:ext cx="805658" cy="805658"/>
          </a:xfrm>
          <a:prstGeom prst="rect">
            <a:avLst/>
          </a:prstGeom>
        </p:spPr>
      </p:pic>
      <p:pic>
        <p:nvPicPr>
          <p:cNvPr id="5" name="Picture 4"/>
          <p:cNvPicPr>
            <a:picLocks noChangeAspect="1"/>
          </p:cNvPicPr>
          <p:nvPr/>
        </p:nvPicPr>
        <p:blipFill>
          <a:blip r:embed="rId4"/>
          <a:stretch>
            <a:fillRect/>
          </a:stretch>
        </p:blipFill>
        <p:spPr>
          <a:xfrm>
            <a:off x="1677139" y="448633"/>
            <a:ext cx="812108" cy="812108"/>
          </a:xfrm>
          <a:prstGeom prst="rect">
            <a:avLst/>
          </a:prstGeom>
        </p:spPr>
      </p:pic>
      <p:pic>
        <p:nvPicPr>
          <p:cNvPr id="13" name="Picture 12"/>
          <p:cNvPicPr>
            <a:picLocks noChangeAspect="1"/>
          </p:cNvPicPr>
          <p:nvPr/>
        </p:nvPicPr>
        <p:blipFill>
          <a:blip r:embed="rId5"/>
          <a:stretch>
            <a:fillRect/>
          </a:stretch>
        </p:blipFill>
        <p:spPr>
          <a:xfrm>
            <a:off x="2690810" y="5565051"/>
            <a:ext cx="665908" cy="1168259"/>
          </a:xfrm>
          <a:prstGeom prst="rect">
            <a:avLst/>
          </a:prstGeom>
        </p:spPr>
      </p:pic>
      <p:pic>
        <p:nvPicPr>
          <p:cNvPr id="14" name="Picture 13" descr="Mines_EEE_swirl_4CP_R.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9684" y="6291608"/>
            <a:ext cx="3230759" cy="369389"/>
          </a:xfrm>
          <a:prstGeom prst="rect">
            <a:avLst/>
          </a:prstGeom>
        </p:spPr>
      </p:pic>
      <p:pic>
        <p:nvPicPr>
          <p:cNvPr id="15" name="Picture 14" descr="Carbon TIME 4b.tif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480" y="5755458"/>
            <a:ext cx="1090594" cy="824807"/>
          </a:xfrm>
          <a:prstGeom prst="rect">
            <a:avLst/>
          </a:prstGeom>
        </p:spPr>
      </p:pic>
      <p:pic>
        <p:nvPicPr>
          <p:cNvPr id="16" name="Picture 15" descr="Screen Shot 2015-04-07 at 8.58.12 A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0754" y="6567162"/>
            <a:ext cx="2143303" cy="166148"/>
          </a:xfrm>
          <a:prstGeom prst="rect">
            <a:avLst/>
          </a:prstGeom>
        </p:spPr>
      </p:pic>
      <p:pic>
        <p:nvPicPr>
          <p:cNvPr id="17" name="Picture 16">
            <a:extLst>
              <a:ext uri="{FF2B5EF4-FFF2-40B4-BE49-F238E27FC236}">
                <a16:creationId xmlns:a16="http://schemas.microsoft.com/office/drawing/2014/main" id="{676B1299-BB58-D44C-8E16-0B987812A907}"/>
              </a:ext>
            </a:extLst>
          </p:cNvPr>
          <p:cNvPicPr>
            <a:picLocks noChangeAspect="1"/>
          </p:cNvPicPr>
          <p:nvPr/>
        </p:nvPicPr>
        <p:blipFill>
          <a:blip r:embed="rId9"/>
          <a:stretch>
            <a:fillRect/>
          </a:stretch>
        </p:blipFill>
        <p:spPr>
          <a:xfrm>
            <a:off x="4082719" y="5686787"/>
            <a:ext cx="2496312" cy="470708"/>
          </a:xfrm>
          <a:prstGeom prst="rect">
            <a:avLst/>
          </a:prstGeom>
        </p:spPr>
      </p:pic>
      <p:pic>
        <p:nvPicPr>
          <p:cNvPr id="18" name="Picture 17" descr="berkeley.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23812" y="5911601"/>
            <a:ext cx="772097" cy="772097"/>
          </a:xfrm>
          <a:prstGeom prst="rect">
            <a:avLst/>
          </a:prstGeom>
        </p:spPr>
      </p:pic>
      <p:pic>
        <p:nvPicPr>
          <p:cNvPr id="19" name="Picture 18" descr="act logo.gi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64253" y="5911601"/>
            <a:ext cx="919958" cy="821709"/>
          </a:xfrm>
          <a:prstGeom prst="rect">
            <a:avLst/>
          </a:prstGeom>
        </p:spPr>
      </p:pic>
    </p:spTree>
    <p:extLst>
      <p:ext uri="{BB962C8B-B14F-4D97-AF65-F5344CB8AC3E}">
        <p14:creationId xmlns:p14="http://schemas.microsoft.com/office/powerpoint/2010/main" val="4112445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1. How well does </a:t>
            </a:r>
            <a:r>
              <a:rPr lang="en-US" i="1" dirty="0"/>
              <a:t>CTIME</a:t>
            </a:r>
            <a:r>
              <a:rPr lang="en-US" dirty="0"/>
              <a:t> work for students in general? </a:t>
            </a:r>
            <a:br>
              <a:rPr lang="en-US" dirty="0"/>
            </a:b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28903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8692178"/>
              </p:ext>
            </p:extLst>
          </p:nvPr>
        </p:nvGraphicFramePr>
        <p:xfrm>
          <a:off x="1524000" y="1447800"/>
          <a:ext cx="9525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457200" y="152400"/>
            <a:ext cx="8229600" cy="1143000"/>
          </a:xfrm>
        </p:spPr>
        <p:txBody>
          <a:bodyPr>
            <a:noAutofit/>
          </a:bodyPr>
          <a:lstStyle/>
          <a:p>
            <a:r>
              <a:rPr lang="en-US" sz="3200" b="1" dirty="0"/>
              <a:t>How to figure out the effects of CTIME among all the factors?</a:t>
            </a:r>
          </a:p>
        </p:txBody>
      </p:sp>
      <p:sp>
        <p:nvSpPr>
          <p:cNvPr id="4" name="Content Placeholder 4"/>
          <p:cNvSpPr txBox="1">
            <a:spLocks/>
          </p:cNvSpPr>
          <p:nvPr/>
        </p:nvSpPr>
        <p:spPr>
          <a:xfrm>
            <a:off x="304799" y="1371600"/>
            <a:ext cx="376645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i="1" dirty="0"/>
              <a:t>We know there are many factors that may affect students’ learning outcomes in general. </a:t>
            </a:r>
          </a:p>
          <a:p>
            <a:r>
              <a:rPr lang="en-US" sz="2400" i="1" dirty="0"/>
              <a:t>Question is: </a:t>
            </a:r>
            <a:r>
              <a:rPr lang="en-US" sz="2400" i="1" dirty="0">
                <a:solidFill>
                  <a:srgbClr val="FF0000"/>
                </a:solidFill>
              </a:rPr>
              <a:t>how can we figure out the unique contributions made by CTIME and maybe compare its importance with other factors</a:t>
            </a:r>
            <a:r>
              <a:rPr lang="en-US" sz="2400" i="1" dirty="0"/>
              <a:t>? </a:t>
            </a:r>
          </a:p>
        </p:txBody>
      </p:sp>
    </p:spTree>
    <p:extLst>
      <p:ext uri="{BB962C8B-B14F-4D97-AF65-F5344CB8AC3E}">
        <p14:creationId xmlns:p14="http://schemas.microsoft.com/office/powerpoint/2010/main" val="3700727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Autofit/>
          </a:bodyPr>
          <a:lstStyle/>
          <a:p>
            <a:r>
              <a:rPr lang="en-US" sz="2800" b="1" dirty="0"/>
              <a:t>Two-ways to think about how well </a:t>
            </a:r>
            <a:r>
              <a:rPr lang="en-US" sz="2800" b="1" i="1" dirty="0"/>
              <a:t>CTIME</a:t>
            </a:r>
            <a:r>
              <a:rPr lang="en-US" sz="2800" b="1" dirty="0"/>
              <a:t> works</a:t>
            </a:r>
          </a:p>
        </p:txBody>
      </p:sp>
      <p:sp>
        <p:nvSpPr>
          <p:cNvPr id="5" name="Content Placeholder 4"/>
          <p:cNvSpPr>
            <a:spLocks noGrp="1"/>
          </p:cNvSpPr>
          <p:nvPr>
            <p:ph sz="half" idx="1"/>
          </p:nvPr>
        </p:nvSpPr>
        <p:spPr>
          <a:xfrm>
            <a:off x="457200" y="990600"/>
            <a:ext cx="4038600" cy="4525963"/>
          </a:xfrm>
        </p:spPr>
        <p:txBody>
          <a:bodyPr>
            <a:normAutofit/>
          </a:bodyPr>
          <a:lstStyle/>
          <a:p>
            <a:r>
              <a:rPr lang="en-US" sz="2400" b="1" i="1" u="sng" dirty="0">
                <a:solidFill>
                  <a:srgbClr val="00B050"/>
                </a:solidFill>
              </a:rPr>
              <a:t>Approach 1 (Pre vs. Post)</a:t>
            </a:r>
            <a:r>
              <a:rPr lang="en-US" sz="2400" b="1" dirty="0"/>
              <a:t>: </a:t>
            </a:r>
            <a:r>
              <a:rPr lang="en-US" sz="2400" dirty="0"/>
              <a:t>Compare </a:t>
            </a:r>
            <a:r>
              <a:rPr lang="en-US" sz="2400" dirty="0">
                <a:solidFill>
                  <a:srgbClr val="00B050"/>
                </a:solidFill>
              </a:rPr>
              <a:t>pre and post </a:t>
            </a:r>
            <a:r>
              <a:rPr lang="en-US" sz="2400" dirty="0"/>
              <a:t>from </a:t>
            </a:r>
            <a:r>
              <a:rPr lang="en-US" sz="2400" dirty="0">
                <a:solidFill>
                  <a:srgbClr val="00B050"/>
                </a:solidFill>
              </a:rPr>
              <a:t>same students </a:t>
            </a:r>
            <a:r>
              <a:rPr lang="en-US" sz="2400" dirty="0"/>
              <a:t>taught by same teachers with </a:t>
            </a:r>
            <a:r>
              <a:rPr lang="en-US" sz="2400" i="1" dirty="0"/>
              <a:t>CTIME</a:t>
            </a:r>
          </a:p>
        </p:txBody>
      </p:sp>
      <p:sp>
        <p:nvSpPr>
          <p:cNvPr id="6" name="Content Placeholder 5"/>
          <p:cNvSpPr>
            <a:spLocks noGrp="1"/>
          </p:cNvSpPr>
          <p:nvPr>
            <p:ph sz="half" idx="2"/>
          </p:nvPr>
        </p:nvSpPr>
        <p:spPr>
          <a:xfrm>
            <a:off x="4572000" y="960437"/>
            <a:ext cx="4038600" cy="4525963"/>
          </a:xfrm>
        </p:spPr>
        <p:txBody>
          <a:bodyPr>
            <a:normAutofit/>
          </a:bodyPr>
          <a:lstStyle/>
          <a:p>
            <a:r>
              <a:rPr lang="en-US" sz="2400" b="1" i="1" u="sng" dirty="0">
                <a:solidFill>
                  <a:srgbClr val="FFC000"/>
                </a:solidFill>
              </a:rPr>
              <a:t>Approach 2 (CTIME vs. non-CTIME):</a:t>
            </a:r>
            <a:r>
              <a:rPr lang="en-US" sz="2400" dirty="0"/>
              <a:t> Compare posttest from </a:t>
            </a:r>
            <a:r>
              <a:rPr lang="en-US" sz="2400" dirty="0">
                <a:solidFill>
                  <a:srgbClr val="FFC000"/>
                </a:solidFill>
              </a:rPr>
              <a:t>two groups of students</a:t>
            </a:r>
            <a:r>
              <a:rPr lang="en-US" sz="2400" dirty="0">
                <a:solidFill>
                  <a:srgbClr val="FF0000"/>
                </a:solidFill>
              </a:rPr>
              <a:t> </a:t>
            </a:r>
            <a:r>
              <a:rPr lang="en-US" sz="2400" dirty="0"/>
              <a:t>taught by same teachers with </a:t>
            </a:r>
            <a:r>
              <a:rPr lang="en-US" sz="2400" i="1" dirty="0">
                <a:solidFill>
                  <a:srgbClr val="FFC000"/>
                </a:solidFill>
              </a:rPr>
              <a:t>CTIME</a:t>
            </a:r>
            <a:r>
              <a:rPr lang="en-US" sz="2400" dirty="0">
                <a:solidFill>
                  <a:srgbClr val="FFC000"/>
                </a:solidFill>
              </a:rPr>
              <a:t> and other curricula</a:t>
            </a:r>
          </a:p>
        </p:txBody>
      </p:sp>
      <p:grpSp>
        <p:nvGrpSpPr>
          <p:cNvPr id="17" name="Group 16"/>
          <p:cNvGrpSpPr/>
          <p:nvPr/>
        </p:nvGrpSpPr>
        <p:grpSpPr>
          <a:xfrm>
            <a:off x="457200" y="3048000"/>
            <a:ext cx="1600200" cy="1981200"/>
            <a:chOff x="2743201" y="3657600"/>
            <a:chExt cx="1752599" cy="2079171"/>
          </a:xfrm>
        </p:grpSpPr>
        <p:grpSp>
          <p:nvGrpSpPr>
            <p:cNvPr id="12" name="Group 11"/>
            <p:cNvGrpSpPr/>
            <p:nvPr/>
          </p:nvGrpSpPr>
          <p:grpSpPr>
            <a:xfrm>
              <a:off x="3581401" y="3657600"/>
              <a:ext cx="914399" cy="1621971"/>
              <a:chOff x="381000" y="4321629"/>
              <a:chExt cx="1163491" cy="1752600"/>
            </a:xfrm>
          </p:grpSpPr>
          <p:pic>
            <p:nvPicPr>
              <p:cNvPr id="10" name="Picture 6" descr="C:\Users\user\Documents\Tencent Files\61581360\Image\C2C\J334`L7L`N}WB)NDG%G1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21629"/>
                <a:ext cx="1163491" cy="1752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3775" y="4967097"/>
                <a:ext cx="1060716" cy="383910"/>
              </a:xfrm>
              <a:prstGeom prst="rect">
                <a:avLst/>
              </a:prstGeom>
              <a:solidFill>
                <a:srgbClr val="00B050"/>
              </a:solidFill>
              <a:effectLst>
                <a:outerShdw blurRad="40000" dist="23000" dir="5400000" rotWithShape="0">
                  <a:srgbClr val="000000">
                    <a:alpha val="35000"/>
                  </a:srgbClr>
                </a:outerShdw>
                <a:softEdge rad="63500"/>
              </a:effectLst>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n-US"/>
                </a:defPPr>
                <a:lvl1pP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0" dirty="0">
                    <a:latin typeface="Forte" panose="03060902040502070203" pitchFamily="66" charset="0"/>
                  </a:rPr>
                  <a:t>Mary</a:t>
                </a:r>
              </a:p>
            </p:txBody>
          </p:sp>
        </p:grpSp>
        <p:grpSp>
          <p:nvGrpSpPr>
            <p:cNvPr id="14" name="Group 13"/>
            <p:cNvGrpSpPr/>
            <p:nvPr/>
          </p:nvGrpSpPr>
          <p:grpSpPr>
            <a:xfrm>
              <a:off x="2743201" y="4114800"/>
              <a:ext cx="914399" cy="1621971"/>
              <a:chOff x="381000" y="4321629"/>
              <a:chExt cx="1163491" cy="1752600"/>
            </a:xfrm>
          </p:grpSpPr>
          <p:pic>
            <p:nvPicPr>
              <p:cNvPr id="15" name="Picture 6" descr="C:\Users\user\Documents\Tencent Files\61581360\Image\C2C\J334`L7L`N}WB)NDG%G1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21629"/>
                <a:ext cx="1163491" cy="17526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83774" y="4967097"/>
                <a:ext cx="914400" cy="365820"/>
              </a:xfrm>
              <a:prstGeom prst="rect">
                <a:avLst/>
              </a:prstGeom>
              <a:solidFill>
                <a:srgbClr val="00B050"/>
              </a:solidFill>
              <a:effectLst>
                <a:outerShdw blurRad="40000" dist="23000" dir="5400000" rotWithShape="0">
                  <a:srgbClr val="000000">
                    <a:alpha val="35000"/>
                  </a:srgbClr>
                </a:outerShdw>
                <a:softEdge rad="63500"/>
              </a:effectLst>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n-US"/>
                </a:defPPr>
                <a:lvl1pP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0" dirty="0">
                    <a:latin typeface="Forte" panose="03060902040502070203" pitchFamily="66" charset="0"/>
                  </a:rPr>
                  <a:t> Jack</a:t>
                </a:r>
              </a:p>
            </p:txBody>
          </p:sp>
        </p:grpSp>
      </p:grpSp>
      <p:grpSp>
        <p:nvGrpSpPr>
          <p:cNvPr id="18" name="Group 17"/>
          <p:cNvGrpSpPr/>
          <p:nvPr/>
        </p:nvGrpSpPr>
        <p:grpSpPr>
          <a:xfrm>
            <a:off x="3048000" y="4672111"/>
            <a:ext cx="1671828" cy="2033489"/>
            <a:chOff x="2743201" y="3657600"/>
            <a:chExt cx="1752599" cy="2079171"/>
          </a:xfrm>
        </p:grpSpPr>
        <p:grpSp>
          <p:nvGrpSpPr>
            <p:cNvPr id="19" name="Group 18"/>
            <p:cNvGrpSpPr/>
            <p:nvPr/>
          </p:nvGrpSpPr>
          <p:grpSpPr>
            <a:xfrm>
              <a:off x="3581401" y="3657600"/>
              <a:ext cx="914399" cy="1621971"/>
              <a:chOff x="381000" y="4321629"/>
              <a:chExt cx="1163491" cy="1752600"/>
            </a:xfrm>
          </p:grpSpPr>
          <p:pic>
            <p:nvPicPr>
              <p:cNvPr id="23" name="Picture 6" descr="C:\Users\user\Documents\Tencent Files\61581360\Image\C2C\J334`L7L`N}WB)NDG%G1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21629"/>
                <a:ext cx="1163491" cy="17526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83774" y="4967097"/>
                <a:ext cx="914400" cy="365820"/>
              </a:xfrm>
              <a:prstGeom prst="rect">
                <a:avLst/>
              </a:prstGeom>
              <a:solidFill>
                <a:srgbClr val="00B050"/>
              </a:solidFill>
              <a:effectLst>
                <a:outerShdw blurRad="40000" dist="23000" dir="5400000" rotWithShape="0">
                  <a:srgbClr val="000000">
                    <a:alpha val="35000"/>
                  </a:srgbClr>
                </a:outerShdw>
                <a:softEdge rad="63500"/>
              </a:effectLst>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n-US"/>
                </a:defPPr>
                <a:lvl1pP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0" dirty="0">
                    <a:latin typeface="Forte" panose="03060902040502070203" pitchFamily="66" charset="0"/>
                  </a:rPr>
                  <a:t>Mary</a:t>
                </a:r>
              </a:p>
            </p:txBody>
          </p:sp>
        </p:grpSp>
        <p:grpSp>
          <p:nvGrpSpPr>
            <p:cNvPr id="20" name="Group 19"/>
            <p:cNvGrpSpPr/>
            <p:nvPr/>
          </p:nvGrpSpPr>
          <p:grpSpPr>
            <a:xfrm>
              <a:off x="2743201" y="4114800"/>
              <a:ext cx="914399" cy="1621971"/>
              <a:chOff x="381000" y="4321629"/>
              <a:chExt cx="1163491" cy="1752600"/>
            </a:xfrm>
          </p:grpSpPr>
          <p:pic>
            <p:nvPicPr>
              <p:cNvPr id="21" name="Picture 6" descr="C:\Users\user\Documents\Tencent Files\61581360\Image\C2C\J334`L7L`N}WB)NDG%G1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21629"/>
                <a:ext cx="1163491" cy="17526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83774" y="4967097"/>
                <a:ext cx="914400" cy="365820"/>
              </a:xfrm>
              <a:prstGeom prst="rect">
                <a:avLst/>
              </a:prstGeom>
              <a:solidFill>
                <a:srgbClr val="00B050"/>
              </a:solidFill>
              <a:effectLst>
                <a:outerShdw blurRad="40000" dist="23000" dir="5400000" rotWithShape="0">
                  <a:srgbClr val="000000">
                    <a:alpha val="35000"/>
                  </a:srgbClr>
                </a:outerShdw>
                <a:softEdge rad="63500"/>
              </a:effectLst>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n-US"/>
                </a:defPPr>
                <a:lvl1pP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0" dirty="0">
                    <a:latin typeface="Forte" panose="03060902040502070203" pitchFamily="66" charset="0"/>
                  </a:rPr>
                  <a:t> Jack</a:t>
                </a:r>
              </a:p>
            </p:txBody>
          </p:sp>
        </p:grpSp>
      </p:grpSp>
      <p:sp>
        <p:nvSpPr>
          <p:cNvPr id="25" name="TextBox 24"/>
          <p:cNvSpPr txBox="1"/>
          <p:nvPr/>
        </p:nvSpPr>
        <p:spPr>
          <a:xfrm>
            <a:off x="415578" y="2947796"/>
            <a:ext cx="3470622" cy="400110"/>
          </a:xfrm>
          <a:prstGeom prst="rect">
            <a:avLst/>
          </a:prstGeom>
          <a:noFill/>
        </p:spPr>
        <p:txBody>
          <a:bodyPr wrap="square" rtlCol="0">
            <a:spAutoFit/>
          </a:bodyPr>
          <a:lstStyle>
            <a:defPPr>
              <a:defRPr lang="en-US"/>
            </a:defPPr>
            <a:lvl1pPr>
              <a:defRPr sz="2400">
                <a:solidFill>
                  <a:srgbClr val="FFC000"/>
                </a:solidFill>
                <a:latin typeface="Forte" panose="03060902040502070203" pitchFamily="66" charset="0"/>
                <a:ea typeface="Ebrima" panose="02000000000000000000" pitchFamily="2" charset="0"/>
                <a:cs typeface="Arial" panose="020B0604020202020204" pitchFamily="34" charset="0"/>
              </a:defRPr>
            </a:lvl1pPr>
          </a:lstStyle>
          <a:p>
            <a:r>
              <a:rPr lang="en-US" sz="2000" b="1" dirty="0">
                <a:solidFill>
                  <a:srgbClr val="00B050"/>
                </a:solidFill>
                <a:latin typeface="+mj-lt"/>
              </a:rPr>
              <a:t>Pretest before </a:t>
            </a:r>
            <a:r>
              <a:rPr lang="en-US" sz="2000" b="1" i="1" dirty="0">
                <a:solidFill>
                  <a:srgbClr val="00B050"/>
                </a:solidFill>
                <a:latin typeface="+mj-lt"/>
              </a:rPr>
              <a:t>CTIME</a:t>
            </a:r>
          </a:p>
        </p:txBody>
      </p:sp>
      <p:sp>
        <p:nvSpPr>
          <p:cNvPr id="26" name="TextBox 25"/>
          <p:cNvSpPr txBox="1"/>
          <p:nvPr/>
        </p:nvSpPr>
        <p:spPr>
          <a:xfrm>
            <a:off x="2625378" y="4476690"/>
            <a:ext cx="3470622" cy="400110"/>
          </a:xfrm>
          <a:prstGeom prst="rect">
            <a:avLst/>
          </a:prstGeom>
          <a:noFill/>
        </p:spPr>
        <p:txBody>
          <a:bodyPr wrap="square" rtlCol="0">
            <a:spAutoFit/>
          </a:bodyPr>
          <a:lstStyle>
            <a:defPPr>
              <a:defRPr lang="en-US"/>
            </a:defPPr>
            <a:lvl1pPr>
              <a:defRPr sz="2000" b="1">
                <a:solidFill>
                  <a:srgbClr val="00B050"/>
                </a:solidFill>
                <a:latin typeface="+mj-lt"/>
                <a:ea typeface="Ebrima" panose="02000000000000000000" pitchFamily="2" charset="0"/>
                <a:cs typeface="Arial" panose="020B0604020202020204" pitchFamily="34" charset="0"/>
              </a:defRPr>
            </a:lvl1pPr>
          </a:lstStyle>
          <a:p>
            <a:r>
              <a:rPr lang="en-US" dirty="0"/>
              <a:t>          Posttest after </a:t>
            </a:r>
            <a:r>
              <a:rPr lang="en-US" i="1" dirty="0"/>
              <a:t>CTIME</a:t>
            </a:r>
          </a:p>
        </p:txBody>
      </p:sp>
      <p:grpSp>
        <p:nvGrpSpPr>
          <p:cNvPr id="45" name="Group 44"/>
          <p:cNvGrpSpPr/>
          <p:nvPr/>
        </p:nvGrpSpPr>
        <p:grpSpPr>
          <a:xfrm>
            <a:off x="5551714" y="4474281"/>
            <a:ext cx="3581400" cy="1850319"/>
            <a:chOff x="5551714" y="3747183"/>
            <a:chExt cx="3581400" cy="1850319"/>
          </a:xfrm>
        </p:grpSpPr>
        <p:grpSp>
          <p:nvGrpSpPr>
            <p:cNvPr id="34" name="Group 33"/>
            <p:cNvGrpSpPr/>
            <p:nvPr/>
          </p:nvGrpSpPr>
          <p:grpSpPr>
            <a:xfrm>
              <a:off x="6414222" y="4096341"/>
              <a:ext cx="1739178" cy="1501161"/>
              <a:chOff x="6566622" y="3886200"/>
              <a:chExt cx="1739178" cy="1501161"/>
            </a:xfrm>
          </p:grpSpPr>
          <p:grpSp>
            <p:nvGrpSpPr>
              <p:cNvPr id="27" name="Group 26"/>
              <p:cNvGrpSpPr/>
              <p:nvPr/>
            </p:nvGrpSpPr>
            <p:grpSpPr>
              <a:xfrm>
                <a:off x="6566622" y="3906374"/>
                <a:ext cx="929602" cy="1480987"/>
                <a:chOff x="262595" y="2885928"/>
                <a:chExt cx="1206040" cy="1700566"/>
              </a:xfrm>
            </p:grpSpPr>
            <p:pic>
              <p:nvPicPr>
                <p:cNvPr id="2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595" y="2885928"/>
                  <a:ext cx="1206040" cy="1700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488721" y="3403599"/>
                  <a:ext cx="838200" cy="424091"/>
                </a:xfrm>
                <a:prstGeom prst="rect">
                  <a:avLst/>
                </a:prstGeom>
                <a:solidFill>
                  <a:srgbClr val="FFC000"/>
                </a:solidFill>
                <a:effectLst>
                  <a:outerShdw blurRad="40000" dist="23000" dir="5400000" rotWithShape="0">
                    <a:srgbClr val="000000">
                      <a:alpha val="35000"/>
                    </a:srgbClr>
                  </a:outerShdw>
                  <a:softEdge rad="63500"/>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b="1" dirty="0">
                      <a:latin typeface="Forte" panose="03060902040502070203" pitchFamily="66" charset="0"/>
                    </a:rPr>
                    <a:t> Joe</a:t>
                  </a:r>
                </a:p>
              </p:txBody>
            </p:sp>
          </p:grpSp>
          <p:grpSp>
            <p:nvGrpSpPr>
              <p:cNvPr id="30" name="Group 29"/>
              <p:cNvGrpSpPr/>
              <p:nvPr/>
            </p:nvGrpSpPr>
            <p:grpSpPr>
              <a:xfrm>
                <a:off x="7376198" y="3886200"/>
                <a:ext cx="929602" cy="1480987"/>
                <a:chOff x="262595" y="2885928"/>
                <a:chExt cx="1206040" cy="1700566"/>
              </a:xfrm>
            </p:grpSpPr>
            <p:pic>
              <p:nvPicPr>
                <p:cNvPr id="3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595" y="2885928"/>
                  <a:ext cx="1206040" cy="1700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488721" y="3403599"/>
                  <a:ext cx="838200" cy="424091"/>
                </a:xfrm>
                <a:prstGeom prst="rect">
                  <a:avLst/>
                </a:prstGeom>
                <a:solidFill>
                  <a:srgbClr val="FFC000"/>
                </a:solidFill>
                <a:effectLst>
                  <a:outerShdw blurRad="40000" dist="23000" dir="5400000" rotWithShape="0">
                    <a:srgbClr val="000000">
                      <a:alpha val="35000"/>
                    </a:srgbClr>
                  </a:outerShdw>
                  <a:softEdge rad="63500"/>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b="1" dirty="0">
                      <a:latin typeface="Forte" panose="03060902040502070203" pitchFamily="66" charset="0"/>
                    </a:rPr>
                    <a:t> Ann</a:t>
                  </a:r>
                </a:p>
              </p:txBody>
            </p:sp>
          </p:grpSp>
        </p:grpSp>
        <p:sp>
          <p:nvSpPr>
            <p:cNvPr id="43" name="TextBox 42"/>
            <p:cNvSpPr txBox="1"/>
            <p:nvPr/>
          </p:nvSpPr>
          <p:spPr>
            <a:xfrm>
              <a:off x="5551714" y="3747183"/>
              <a:ext cx="3581400" cy="400110"/>
            </a:xfrm>
            <a:prstGeom prst="rect">
              <a:avLst/>
            </a:prstGeom>
            <a:noFill/>
          </p:spPr>
          <p:txBody>
            <a:bodyPr wrap="square" rtlCol="0">
              <a:spAutoFit/>
            </a:bodyPr>
            <a:lstStyle/>
            <a:p>
              <a:r>
                <a:rPr lang="en-US" sz="2000" b="1" dirty="0">
                  <a:solidFill>
                    <a:srgbClr val="FFC000"/>
                  </a:solidFill>
                  <a:latin typeface="+mj-lt"/>
                  <a:ea typeface="Ebrima" panose="02000000000000000000" pitchFamily="2" charset="0"/>
                  <a:cs typeface="Arial" panose="020B0604020202020204" pitchFamily="34" charset="0"/>
                </a:rPr>
                <a:t>Posttest after other curricula</a:t>
              </a:r>
            </a:p>
          </p:txBody>
        </p:sp>
      </p:grpSp>
      <p:sp>
        <p:nvSpPr>
          <p:cNvPr id="44" name="Right Arrow 43"/>
          <p:cNvSpPr/>
          <p:nvPr/>
        </p:nvSpPr>
        <p:spPr>
          <a:xfrm>
            <a:off x="1295400" y="4795947"/>
            <a:ext cx="1981200" cy="69045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CTIME effect</a:t>
            </a:r>
          </a:p>
        </p:txBody>
      </p:sp>
      <p:sp>
        <p:nvSpPr>
          <p:cNvPr id="47" name="Left Brace 46"/>
          <p:cNvSpPr/>
          <p:nvPr/>
        </p:nvSpPr>
        <p:spPr>
          <a:xfrm rot="5400000">
            <a:off x="5341380" y="2583597"/>
            <a:ext cx="819207" cy="2967214"/>
          </a:xfrm>
          <a:prstGeom prst="lef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dirty="0"/>
          </a:p>
        </p:txBody>
      </p:sp>
      <p:sp>
        <p:nvSpPr>
          <p:cNvPr id="48" name="TextBox 47"/>
          <p:cNvSpPr txBox="1"/>
          <p:nvPr/>
        </p:nvSpPr>
        <p:spPr>
          <a:xfrm>
            <a:off x="3962400" y="3276600"/>
            <a:ext cx="3929368" cy="369332"/>
          </a:xfrm>
          <a:prstGeom prst="rect">
            <a:avLst/>
          </a:prstGeom>
          <a:noFill/>
        </p:spPr>
        <p:txBody>
          <a:bodyPr wrap="square" rtlCol="0">
            <a:spAutoFit/>
          </a:bodyPr>
          <a:lstStyle/>
          <a:p>
            <a:r>
              <a:rPr lang="en-US" b="1" i="1" dirty="0">
                <a:solidFill>
                  <a:srgbClr val="FF0000"/>
                </a:solidFill>
              </a:rPr>
              <a:t>Compare CTIME with other curricula</a:t>
            </a:r>
          </a:p>
        </p:txBody>
      </p:sp>
    </p:spTree>
    <p:extLst>
      <p:ext uri="{BB962C8B-B14F-4D97-AF65-F5344CB8AC3E}">
        <p14:creationId xmlns:p14="http://schemas.microsoft.com/office/powerpoint/2010/main" val="3364024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04800"/>
            <a:ext cx="8229600" cy="6400800"/>
          </a:xfrm>
        </p:spPr>
        <p:txBody>
          <a:bodyPr>
            <a:normAutofit fontScale="92500" lnSpcReduction="10000"/>
          </a:bodyPr>
          <a:lstStyle/>
          <a:p>
            <a:r>
              <a:rPr lang="en-US" sz="2800" b="1" i="1" u="sng" dirty="0">
                <a:solidFill>
                  <a:srgbClr val="00B050"/>
                </a:solidFill>
              </a:rPr>
              <a:t>Approach 1 (Pre vs. Post)</a:t>
            </a:r>
            <a:r>
              <a:rPr lang="en-US" sz="2800" dirty="0"/>
              <a:t>: </a:t>
            </a:r>
          </a:p>
          <a:p>
            <a:pPr lvl="1"/>
            <a:r>
              <a:rPr lang="en-US" sz="2400" dirty="0"/>
              <a:t>can check the </a:t>
            </a:r>
            <a:r>
              <a:rPr lang="en-US" sz="2400" dirty="0">
                <a:solidFill>
                  <a:srgbClr val="00B050"/>
                </a:solidFill>
              </a:rPr>
              <a:t>gain score </a:t>
            </a:r>
            <a:r>
              <a:rPr lang="en-US" sz="2400" dirty="0"/>
              <a:t>for each student since we </a:t>
            </a:r>
            <a:r>
              <a:rPr lang="en-US" sz="2400" u="sng" dirty="0"/>
              <a:t>can match pretest and posttest</a:t>
            </a:r>
          </a:p>
          <a:p>
            <a:pPr lvl="1"/>
            <a:r>
              <a:rPr lang="en-US" sz="2400" i="1" dirty="0"/>
              <a:t>Students’ prior knowledge </a:t>
            </a:r>
            <a:r>
              <a:rPr lang="en-US" sz="2400" dirty="0"/>
              <a:t>can be controlled by pretest</a:t>
            </a:r>
          </a:p>
          <a:p>
            <a:pPr lvl="1"/>
            <a:r>
              <a:rPr lang="en-US" sz="2400" dirty="0"/>
              <a:t>We report results for </a:t>
            </a:r>
            <a:r>
              <a:rPr lang="en-US" sz="2400" dirty="0">
                <a:solidFill>
                  <a:srgbClr val="00B050"/>
                </a:solidFill>
              </a:rPr>
              <a:t>2016-17 4630 </a:t>
            </a:r>
            <a:r>
              <a:rPr lang="en-US" sz="2400" dirty="0"/>
              <a:t>students from </a:t>
            </a:r>
            <a:r>
              <a:rPr lang="en-US" sz="2400" dirty="0">
                <a:solidFill>
                  <a:srgbClr val="00B050"/>
                </a:solidFill>
              </a:rPr>
              <a:t>78</a:t>
            </a:r>
            <a:r>
              <a:rPr lang="en-US" sz="2400" dirty="0"/>
              <a:t> teachers (with 15 students at least)</a:t>
            </a:r>
          </a:p>
          <a:p>
            <a:r>
              <a:rPr lang="en-US" sz="2800" b="1" i="1" u="sng" dirty="0">
                <a:solidFill>
                  <a:srgbClr val="FFC000"/>
                </a:solidFill>
              </a:rPr>
              <a:t>Approach 2 (CTIME vs. non-CTIME):</a:t>
            </a:r>
            <a:r>
              <a:rPr lang="en-US" sz="2800" dirty="0"/>
              <a:t> </a:t>
            </a:r>
            <a:endParaRPr lang="en-US" sz="2800" b="1" i="1" u="sng" dirty="0">
              <a:solidFill>
                <a:srgbClr val="FFC000"/>
              </a:solidFill>
            </a:endParaRPr>
          </a:p>
          <a:p>
            <a:pPr lvl="1"/>
            <a:r>
              <a:rPr lang="en-US" sz="2400" dirty="0"/>
              <a:t>can only compare </a:t>
            </a:r>
            <a:r>
              <a:rPr lang="en-US" sz="2400" dirty="0">
                <a:solidFill>
                  <a:srgbClr val="FFC000"/>
                </a:solidFill>
              </a:rPr>
              <a:t>at the mean level </a:t>
            </a:r>
            <a:r>
              <a:rPr lang="en-US" sz="2400" dirty="0"/>
              <a:t>because we </a:t>
            </a:r>
            <a:r>
              <a:rPr lang="en-US" sz="2400" u="sng" dirty="0"/>
              <a:t>can NOT match pretest and posttest</a:t>
            </a:r>
          </a:p>
          <a:p>
            <a:pPr lvl="1"/>
            <a:r>
              <a:rPr lang="en-US" sz="2400" i="1" dirty="0"/>
              <a:t>Students’ prior knowledge </a:t>
            </a:r>
            <a:r>
              <a:rPr lang="en-US" sz="2400" dirty="0"/>
              <a:t>controlled by assuming the two groups of students have similar prior knowledge on average</a:t>
            </a:r>
          </a:p>
          <a:p>
            <a:pPr lvl="1"/>
            <a:r>
              <a:rPr lang="en-US" sz="2400" dirty="0"/>
              <a:t>We report results for </a:t>
            </a:r>
            <a:r>
              <a:rPr lang="en-US" sz="2400" dirty="0">
                <a:solidFill>
                  <a:srgbClr val="FFC000"/>
                </a:solidFill>
              </a:rPr>
              <a:t>2016-17 2209 students for other curriculum and 2381 students for </a:t>
            </a:r>
            <a:r>
              <a:rPr lang="en-US" sz="2400" i="1" dirty="0">
                <a:solidFill>
                  <a:srgbClr val="FFC000"/>
                </a:solidFill>
              </a:rPr>
              <a:t>CTIME</a:t>
            </a:r>
            <a:r>
              <a:rPr lang="en-US" sz="2400" dirty="0"/>
              <a:t> from </a:t>
            </a:r>
            <a:r>
              <a:rPr lang="en-US" sz="2400" dirty="0">
                <a:solidFill>
                  <a:srgbClr val="FFC000"/>
                </a:solidFill>
              </a:rPr>
              <a:t>39</a:t>
            </a:r>
            <a:r>
              <a:rPr lang="en-US" sz="2400" dirty="0"/>
              <a:t> teachers</a:t>
            </a:r>
          </a:p>
          <a:p>
            <a:r>
              <a:rPr lang="en-US" sz="2800" dirty="0"/>
              <a:t>All student learning levels are results generated by IRT analyses talked in last Webinar. </a:t>
            </a:r>
          </a:p>
          <a:p>
            <a:pPr lvl="1"/>
            <a:r>
              <a:rPr lang="en-US" sz="2400" dirty="0"/>
              <a:t>Carbon Dimension/macroscopic scale explanations</a:t>
            </a:r>
          </a:p>
          <a:p>
            <a:pPr lvl="1"/>
            <a:r>
              <a:rPr lang="en-US" sz="2400" dirty="0"/>
              <a:t>Comprehensive Dimension: carbon + inquiry + large scale</a:t>
            </a:r>
          </a:p>
          <a:p>
            <a:pPr lvl="1"/>
            <a:endParaRPr lang="en-US" sz="2400" dirty="0"/>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16266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1155700"/>
            <a:ext cx="8058150" cy="539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533400" y="228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u="sng" dirty="0">
                <a:solidFill>
                  <a:srgbClr val="00B050"/>
                </a:solidFill>
              </a:rPr>
              <a:t>Approach 1 (Pre vs. Post)</a:t>
            </a:r>
            <a:r>
              <a:rPr lang="en-US" sz="2400" b="1" dirty="0"/>
              <a:t>: </a:t>
            </a:r>
            <a:br>
              <a:rPr lang="en-US" sz="2400" dirty="0"/>
            </a:br>
            <a:r>
              <a:rPr lang="en-US" sz="2400" dirty="0"/>
              <a:t>Distribution of pre and post in the Carbon Dimension</a:t>
            </a:r>
          </a:p>
        </p:txBody>
      </p:sp>
      <p:sp>
        <p:nvSpPr>
          <p:cNvPr id="2" name="Right Brace 1"/>
          <p:cNvSpPr/>
          <p:nvPr/>
        </p:nvSpPr>
        <p:spPr>
          <a:xfrm rot="5400000">
            <a:off x="4610100" y="5600700"/>
            <a:ext cx="381000" cy="762000"/>
          </a:xfrm>
          <a:prstGeom prst="righ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 name="TextBox 2"/>
          <p:cNvSpPr txBox="1"/>
          <p:nvPr/>
        </p:nvSpPr>
        <p:spPr>
          <a:xfrm>
            <a:off x="4800600" y="6019800"/>
            <a:ext cx="5638800" cy="369332"/>
          </a:xfrm>
          <a:prstGeom prst="rect">
            <a:avLst/>
          </a:prstGeom>
          <a:noFill/>
        </p:spPr>
        <p:txBody>
          <a:bodyPr wrap="square" rtlCol="0">
            <a:spAutoFit/>
          </a:bodyPr>
          <a:lstStyle/>
          <a:p>
            <a:r>
              <a:rPr lang="en-US" b="1" i="1" dirty="0">
                <a:solidFill>
                  <a:srgbClr val="00B050"/>
                </a:solidFill>
              </a:rPr>
              <a:t>Average increased from -0.6307 to 0.7788</a:t>
            </a:r>
          </a:p>
        </p:txBody>
      </p:sp>
    </p:spTree>
    <p:extLst>
      <p:ext uri="{BB962C8B-B14F-4D97-AF65-F5344CB8AC3E}">
        <p14:creationId xmlns:p14="http://schemas.microsoft.com/office/powerpoint/2010/main" val="78678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1308100"/>
            <a:ext cx="8058150" cy="539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noGrp="1"/>
          </p:cNvSpPr>
          <p:nvPr>
            <p:ph type="title"/>
          </p:nvPr>
        </p:nvSpPr>
        <p:spPr>
          <a:xfrm>
            <a:off x="76200" y="274638"/>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u="sng" dirty="0">
                <a:solidFill>
                  <a:srgbClr val="FFC000"/>
                </a:solidFill>
              </a:rPr>
              <a:t>Approach 2 (CTIME vs. non-CTIME)</a:t>
            </a:r>
            <a:r>
              <a:rPr lang="en-US" sz="2400" b="1" dirty="0">
                <a:solidFill>
                  <a:srgbClr val="FFC000"/>
                </a:solidFill>
              </a:rPr>
              <a:t>:</a:t>
            </a:r>
            <a:r>
              <a:rPr lang="en-US" sz="2400" b="1" dirty="0"/>
              <a:t> </a:t>
            </a:r>
            <a:br>
              <a:rPr lang="en-US" sz="2400" dirty="0"/>
            </a:br>
            <a:r>
              <a:rPr lang="en-US" sz="2400" dirty="0"/>
              <a:t>Posttests for </a:t>
            </a:r>
            <a:r>
              <a:rPr lang="en-US" sz="2400" i="1" dirty="0"/>
              <a:t>CTIME</a:t>
            </a:r>
            <a:r>
              <a:rPr lang="en-US" sz="2400" dirty="0"/>
              <a:t> &amp; non-</a:t>
            </a:r>
            <a:r>
              <a:rPr lang="en-US" sz="2400" i="1" dirty="0"/>
              <a:t>CTIME</a:t>
            </a:r>
            <a:r>
              <a:rPr lang="en-US" sz="2400" dirty="0"/>
              <a:t> students in the Carbon Dimension</a:t>
            </a:r>
          </a:p>
        </p:txBody>
      </p:sp>
      <p:sp>
        <p:nvSpPr>
          <p:cNvPr id="6" name="Right Brace 5"/>
          <p:cNvSpPr/>
          <p:nvPr/>
        </p:nvSpPr>
        <p:spPr>
          <a:xfrm rot="5400000">
            <a:off x="4686300" y="5829300"/>
            <a:ext cx="381000" cy="609600"/>
          </a:xfrm>
          <a:prstGeom prst="rightBrace">
            <a:avLst>
              <a:gd name="adj1" fmla="val 16904"/>
              <a:gd name="adj2" fmla="val 50000"/>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7" name="TextBox 6"/>
          <p:cNvSpPr txBox="1"/>
          <p:nvPr/>
        </p:nvSpPr>
        <p:spPr>
          <a:xfrm>
            <a:off x="3962400" y="6172200"/>
            <a:ext cx="5638800" cy="369332"/>
          </a:xfrm>
          <a:prstGeom prst="rect">
            <a:avLst/>
          </a:prstGeom>
          <a:noFill/>
        </p:spPr>
        <p:txBody>
          <a:bodyPr wrap="square" rtlCol="0">
            <a:spAutoFit/>
          </a:bodyPr>
          <a:lstStyle/>
          <a:p>
            <a:r>
              <a:rPr lang="en-US" b="1" i="1" dirty="0">
                <a:solidFill>
                  <a:srgbClr val="00B050"/>
                </a:solidFill>
              </a:rPr>
              <a:t>The two averages are -0.547 and 0.649</a:t>
            </a:r>
          </a:p>
        </p:txBody>
      </p:sp>
    </p:spTree>
    <p:extLst>
      <p:ext uri="{BB962C8B-B14F-4D97-AF65-F5344CB8AC3E}">
        <p14:creationId xmlns:p14="http://schemas.microsoft.com/office/powerpoint/2010/main" val="19319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051485331"/>
              </p:ext>
            </p:extLst>
          </p:nvPr>
        </p:nvGraphicFramePr>
        <p:xfrm>
          <a:off x="304800" y="381000"/>
          <a:ext cx="8458200" cy="6172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flipV="1">
            <a:off x="1600200" y="1066800"/>
            <a:ext cx="1600200" cy="1447800"/>
          </a:xfrm>
          <a:prstGeom prst="straightConnector1">
            <a:avLst/>
          </a:prstGeom>
          <a:ln w="57150">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565877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2481</Words>
  <Application>Microsoft Office PowerPoint</Application>
  <PresentationFormat>On-screen Show (4:3)</PresentationFormat>
  <Paragraphs>181</Paragraphs>
  <Slides>20</Slides>
  <Notes>19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 (HEADINGS)</vt:lpstr>
      <vt:lpstr>Arial</vt:lpstr>
      <vt:lpstr>Calibri</vt:lpstr>
      <vt:lpstr>Forte</vt:lpstr>
      <vt:lpstr>Office Theme</vt:lpstr>
      <vt:lpstr>What factors affect students’ learning through Carbon TIME? </vt:lpstr>
      <vt:lpstr>Outline</vt:lpstr>
      <vt:lpstr>1. How well does CTIME work for students in general?  </vt:lpstr>
      <vt:lpstr>How to figure out the effects of CTIME among all the factors?</vt:lpstr>
      <vt:lpstr>Two-ways to think about how well CTIME works</vt:lpstr>
      <vt:lpstr>PowerPoint Presentation</vt:lpstr>
      <vt:lpstr>PowerPoint Presentation</vt:lpstr>
      <vt:lpstr>Approach 2 (CTIME vs. non-CTIME):  Posttests for CTIME &amp; non-CTIME students in the Carbon Dimension</vt:lpstr>
      <vt:lpstr>PowerPoint Presentation</vt:lpstr>
      <vt:lpstr>2. How do various factors affect students’ learning through CTIME?  </vt:lpstr>
      <vt:lpstr>Approach 1 (Pre vs. Post):  Distribution of gain scores (post – pre) in the Full tests</vt:lpstr>
      <vt:lpstr>Important factors affecting students’ learning from CTIME</vt:lpstr>
      <vt:lpstr>Important factors that affect students’ learning from CTIME</vt:lpstr>
      <vt:lpstr>The other factors that we have excluded because they do not have significant unique contributions</vt:lpstr>
      <vt:lpstr>How do various factors affect students’ learning through CTIME? </vt:lpstr>
      <vt:lpstr>3. What can we say about teacher effectiveness? </vt:lpstr>
      <vt:lpstr>Classrooms vary in terms of gain scores</vt:lpstr>
      <vt:lpstr>What can we say about teacher effectiveness?</vt:lpstr>
      <vt:lpstr>PowerPoint Presentation</vt:lpstr>
      <vt:lpstr>Thanks to our funders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factors affect students’ learning through Carbon TIME? </dc:title>
  <dc:creator>Qinyun Lin</dc:creator>
  <cp:lastModifiedBy>Qinyun Lin</cp:lastModifiedBy>
  <cp:revision>28</cp:revision>
  <dcterms:created xsi:type="dcterms:W3CDTF">2019-03-17T03:45:55Z</dcterms:created>
  <dcterms:modified xsi:type="dcterms:W3CDTF">2019-04-02T02:49:56Z</dcterms:modified>
</cp:coreProperties>
</file>